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8.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53" r:id="rId1"/>
  </p:sldMasterIdLst>
  <p:notesMasterIdLst>
    <p:notesMasterId r:id="rId26"/>
  </p:notesMasterIdLst>
  <p:handoutMasterIdLst>
    <p:handoutMasterId r:id="rId27"/>
  </p:handoutMasterIdLst>
  <p:sldIdLst>
    <p:sldId id="256" r:id="rId2"/>
    <p:sldId id="273" r:id="rId3"/>
    <p:sldId id="257" r:id="rId4"/>
    <p:sldId id="258" r:id="rId5"/>
    <p:sldId id="259" r:id="rId6"/>
    <p:sldId id="283" r:id="rId7"/>
    <p:sldId id="285" r:id="rId8"/>
    <p:sldId id="267" r:id="rId9"/>
    <p:sldId id="286" r:id="rId10"/>
    <p:sldId id="288" r:id="rId11"/>
    <p:sldId id="265" r:id="rId12"/>
    <p:sldId id="289" r:id="rId13"/>
    <p:sldId id="290" r:id="rId14"/>
    <p:sldId id="296" r:id="rId15"/>
    <p:sldId id="284" r:id="rId16"/>
    <p:sldId id="277" r:id="rId17"/>
    <p:sldId id="297" r:id="rId18"/>
    <p:sldId id="293" r:id="rId19"/>
    <p:sldId id="279" r:id="rId20"/>
    <p:sldId id="281" r:id="rId21"/>
    <p:sldId id="280" r:id="rId22"/>
    <p:sldId id="292" r:id="rId23"/>
    <p:sldId id="291" r:id="rId24"/>
    <p:sldId id="272" r:id="rId25"/>
  </p:sldIdLst>
  <p:sldSz cx="9144000" cy="6858000" type="screen4x3"/>
  <p:notesSz cx="7010400" cy="9296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l Hasan" initials="M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3" autoAdjust="0"/>
    <p:restoredTop sz="86647" autoAdjust="0"/>
  </p:normalViewPr>
  <p:slideViewPr>
    <p:cSldViewPr>
      <p:cViewPr varScale="1">
        <p:scale>
          <a:sx n="67" d="100"/>
          <a:sy n="67" d="100"/>
        </p:scale>
        <p:origin x="150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60000"/>
                  <a:lumOff val="40000"/>
                </a:schemeClr>
              </a:solidFill>
              <a:ln w="19050">
                <a:solidFill>
                  <a:schemeClr val="accent1">
                    <a:lumMod val="75000"/>
                  </a:schemeClr>
                </a:solidFill>
              </a:ln>
              <a:effectLst/>
            </c:spPr>
            <c:extLst>
              <c:ext xmlns:c16="http://schemas.microsoft.com/office/drawing/2014/chart" uri="{C3380CC4-5D6E-409C-BE32-E72D297353CC}">
                <c16:uniqueId val="{00000001-B99E-4030-898F-9F80B5AD49E0}"/>
              </c:ext>
            </c:extLst>
          </c:dPt>
          <c:dPt>
            <c:idx val="1"/>
            <c:bubble3D val="0"/>
            <c:spPr>
              <a:solidFill>
                <a:schemeClr val="accent6">
                  <a:lumMod val="60000"/>
                  <a:lumOff val="40000"/>
                </a:schemeClr>
              </a:solidFill>
              <a:ln w="19050">
                <a:solidFill>
                  <a:schemeClr val="accent6">
                    <a:lumMod val="75000"/>
                  </a:schemeClr>
                </a:solidFill>
              </a:ln>
              <a:effectLst/>
            </c:spPr>
            <c:extLst>
              <c:ext xmlns:c16="http://schemas.microsoft.com/office/drawing/2014/chart" uri="{C3380CC4-5D6E-409C-BE32-E72D297353CC}">
                <c16:uniqueId val="{00000003-B99E-4030-898F-9F80B5AD49E0}"/>
              </c:ext>
            </c:extLst>
          </c:dPt>
          <c:dPt>
            <c:idx val="2"/>
            <c:bubble3D val="0"/>
            <c:spPr>
              <a:solidFill>
                <a:schemeClr val="accent3">
                  <a:lumMod val="60000"/>
                  <a:lumOff val="40000"/>
                </a:schemeClr>
              </a:solidFill>
              <a:ln w="19050">
                <a:solidFill>
                  <a:schemeClr val="accent3">
                    <a:lumMod val="75000"/>
                  </a:schemeClr>
                </a:solidFill>
              </a:ln>
              <a:effectLst/>
            </c:spPr>
            <c:extLst>
              <c:ext xmlns:c16="http://schemas.microsoft.com/office/drawing/2014/chart" uri="{C3380CC4-5D6E-409C-BE32-E72D297353CC}">
                <c16:uniqueId val="{00000005-B99E-4030-898F-9F80B5AD49E0}"/>
              </c:ext>
            </c:extLst>
          </c:dPt>
          <c:dPt>
            <c:idx val="3"/>
            <c:bubble3D val="0"/>
            <c:spPr>
              <a:solidFill>
                <a:schemeClr val="accent4">
                  <a:lumMod val="60000"/>
                  <a:lumOff val="40000"/>
                </a:schemeClr>
              </a:solidFill>
              <a:ln w="19050">
                <a:solidFill>
                  <a:schemeClr val="accent4">
                    <a:lumMod val="75000"/>
                  </a:schemeClr>
                </a:solidFill>
              </a:ln>
              <a:effectLst/>
            </c:spPr>
            <c:extLst>
              <c:ext xmlns:c16="http://schemas.microsoft.com/office/drawing/2014/chart" uri="{C3380CC4-5D6E-409C-BE32-E72D297353CC}">
                <c16:uniqueId val="{00000007-B99E-4030-898F-9F80B5AD49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99E-4030-898F-9F80B5AD49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99E-4030-898F-9F80B5AD49E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99E-4030-898F-9F80B5AD49E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99E-4030-898F-9F80B5AD49E0}"/>
              </c:ext>
            </c:extLst>
          </c:dPt>
          <c:dLbls>
            <c:dLbl>
              <c:idx val="0"/>
              <c:tx>
                <c:rich>
                  <a:bodyPr/>
                  <a:lstStyle/>
                  <a:p>
                    <a:r>
                      <a:rPr lang="en-US" sz="1400" b="1" dirty="0">
                        <a:solidFill>
                          <a:schemeClr val="tx1"/>
                        </a:solidFill>
                      </a:rPr>
                      <a:t>1st Floor</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99E-4030-898F-9F80B5AD49E0}"/>
                </c:ext>
              </c:extLst>
            </c:dLbl>
            <c:dLbl>
              <c:idx val="1"/>
              <c:layout>
                <c:manualLayout>
                  <c:x val="-0.15028616214639837"/>
                  <c:y val="-0.16535802829345819"/>
                </c:manualLayout>
              </c:layout>
              <c:tx>
                <c:rich>
                  <a:bodyPr/>
                  <a:lstStyle/>
                  <a:p>
                    <a:r>
                      <a:rPr lang="en-US" sz="1400" b="1" dirty="0">
                        <a:solidFill>
                          <a:schemeClr val="tx1"/>
                        </a:solidFill>
                      </a:rPr>
                      <a:t>1st Floor </a:t>
                    </a:r>
                  </a:p>
                  <a:p>
                    <a:r>
                      <a:rPr lang="en-US" sz="1400" b="1" dirty="0">
                        <a:solidFill>
                          <a:schemeClr val="tx1"/>
                        </a:solidFill>
                      </a:rPr>
                      <a:t>( Old Building )</a:t>
                    </a:r>
                  </a:p>
                </c:rich>
              </c:tx>
              <c:dLblPos val="bestFit"/>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99E-4030-898F-9F80B5AD49E0}"/>
                </c:ext>
              </c:extLst>
            </c:dLbl>
            <c:dLbl>
              <c:idx val="2"/>
              <c:tx>
                <c:rich>
                  <a:bodyPr/>
                  <a:lstStyle/>
                  <a:p>
                    <a:r>
                      <a:rPr lang="en-US" sz="1400" b="1" dirty="0">
                        <a:solidFill>
                          <a:schemeClr val="tx1"/>
                        </a:solidFill>
                      </a:rPr>
                      <a:t>2</a:t>
                    </a:r>
                    <a:r>
                      <a:rPr lang="en-US" sz="1400" b="1" baseline="30000" dirty="0">
                        <a:solidFill>
                          <a:schemeClr val="tx1"/>
                        </a:solidFill>
                      </a:rPr>
                      <a:t>nd</a:t>
                    </a:r>
                    <a:r>
                      <a:rPr lang="en-US" sz="1400" b="1" dirty="0">
                        <a:solidFill>
                          <a:schemeClr val="tx1"/>
                        </a:solidFill>
                      </a:rPr>
                      <a:t> Floor</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99E-4030-898F-9F80B5AD49E0}"/>
                </c:ext>
              </c:extLst>
            </c:dLbl>
            <c:dLbl>
              <c:idx val="3"/>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r>
                      <a:rPr lang="en-US" sz="1400" b="1" dirty="0">
                        <a:solidFill>
                          <a:schemeClr val="tx1"/>
                        </a:solidFill>
                      </a:rPr>
                      <a:t>3</a:t>
                    </a:r>
                    <a:r>
                      <a:rPr lang="en-US" sz="1400" b="1" baseline="30000" dirty="0">
                        <a:solidFill>
                          <a:schemeClr val="tx1"/>
                        </a:solidFill>
                      </a:rPr>
                      <a:t>rd</a:t>
                    </a:r>
                    <a:r>
                      <a:rPr lang="en-US" sz="1400" b="1" dirty="0">
                        <a:solidFill>
                          <a:schemeClr val="tx1"/>
                        </a:solidFill>
                      </a:rPr>
                      <a:t> Floor</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B99E-4030-898F-9F80B5AD49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Circulation Department</c:v>
                </c:pt>
                <c:pt idx="1">
                  <c:v>Back Issues</c:v>
                </c:pt>
                <c:pt idx="2">
                  <c:v>Reference Department</c:v>
                </c:pt>
                <c:pt idx="3">
                  <c:v>Literature Search Department  </c:v>
                </c:pt>
                <c:pt idx="4">
                  <c:v>Training Department</c:v>
                </c:pt>
                <c:pt idx="5">
                  <c:v>Interlibrary Loan Department</c:v>
                </c:pt>
                <c:pt idx="6">
                  <c:v>Marketing Department</c:v>
                </c:pt>
                <c:pt idx="7">
                  <c:v>Audiovisual Materials Department</c:v>
                </c:pt>
              </c:strCache>
            </c:strRef>
          </c:cat>
          <c:val>
            <c:numRef>
              <c:f>Sheet1!$B$2:$B$9</c:f>
              <c:numCache>
                <c:formatCode>General</c:formatCode>
                <c:ptCount val="8"/>
                <c:pt idx="0">
                  <c:v>8</c:v>
                </c:pt>
                <c:pt idx="1">
                  <c:v>4</c:v>
                </c:pt>
                <c:pt idx="2">
                  <c:v>8</c:v>
                </c:pt>
                <c:pt idx="3">
                  <c:v>8</c:v>
                </c:pt>
              </c:numCache>
            </c:numRef>
          </c:val>
          <c:extLst>
            <c:ext xmlns:c16="http://schemas.microsoft.com/office/drawing/2014/chart" uri="{C3380CC4-5D6E-409C-BE32-E72D297353CC}">
              <c16:uniqueId val="{00000010-B99E-4030-898F-9F80B5AD49E0}"/>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2-B99E-4030-898F-9F80B5AD49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B99E-4030-898F-9F80B5AD49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B99E-4030-898F-9F80B5AD49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B99E-4030-898F-9F80B5AD49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B99E-4030-898F-9F80B5AD49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B99E-4030-898F-9F80B5AD49E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B99E-4030-898F-9F80B5AD49E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0-B99E-4030-898F-9F80B5AD49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Circulation Department</c:v>
                </c:pt>
                <c:pt idx="1">
                  <c:v>Back Issues</c:v>
                </c:pt>
                <c:pt idx="2">
                  <c:v>Reference Department</c:v>
                </c:pt>
                <c:pt idx="3">
                  <c:v>Literature Search Department  </c:v>
                </c:pt>
                <c:pt idx="4">
                  <c:v>Training Department</c:v>
                </c:pt>
                <c:pt idx="5">
                  <c:v>Interlibrary Loan Department</c:v>
                </c:pt>
                <c:pt idx="6">
                  <c:v>Marketing Department</c:v>
                </c:pt>
                <c:pt idx="7">
                  <c:v>Audiovisual Materials Department</c:v>
                </c:pt>
              </c:strCache>
            </c:strRef>
          </c:cat>
          <c:val>
            <c:numRef>
              <c:f>Sheet1!$C$2:$C$9</c:f>
              <c:numCache>
                <c:formatCode>General</c:formatCode>
                <c:ptCount val="8"/>
              </c:numCache>
            </c:numRef>
          </c:val>
          <c:extLst>
            <c:ext xmlns:c16="http://schemas.microsoft.com/office/drawing/2014/chart" uri="{C3380CC4-5D6E-409C-BE32-E72D297353CC}">
              <c16:uniqueId val="{00000021-B99E-4030-898F-9F80B5AD49E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66" tIns="46583" rIns="93166" bIns="46583" rtlCol="0"/>
          <a:lstStyle>
            <a:lvl1pPr algn="r">
              <a:defRPr sz="1200"/>
            </a:lvl1pPr>
          </a:lstStyle>
          <a:p>
            <a:fld id="{8B891EDF-F5E9-4FCF-A271-33C41D8E98AD}" type="datetimeFigureOut">
              <a:rPr lang="en-US" smtClean="0"/>
              <a:pPr/>
              <a:t>9/12/2022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166" tIns="46583" rIns="93166" bIns="46583" rtlCol="0" anchor="b"/>
          <a:lstStyle>
            <a:lvl1pPr algn="r">
              <a:defRPr sz="1200"/>
            </a:lvl1pPr>
          </a:lstStyle>
          <a:p>
            <a:fld id="{046FCE40-EA2D-42CA-AA0C-D82239D3E64E}" type="slidenum">
              <a:rPr lang="en-US" smtClean="0"/>
              <a:pPr/>
              <a:t>‹#›</a:t>
            </a:fld>
            <a:endParaRPr lang="en-US"/>
          </a:p>
        </p:txBody>
      </p:sp>
    </p:spTree>
    <p:extLst>
      <p:ext uri="{BB962C8B-B14F-4D97-AF65-F5344CB8AC3E}">
        <p14:creationId xmlns:p14="http://schemas.microsoft.com/office/powerpoint/2010/main" val="1466813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66" tIns="46583" rIns="93166" bIns="46583" rtlCol="0"/>
          <a:lstStyle>
            <a:lvl1pPr algn="r">
              <a:defRPr sz="1200"/>
            </a:lvl1pPr>
          </a:lstStyle>
          <a:p>
            <a:fld id="{8BEB61D4-F591-41E3-BCF6-C2D9F59A05FB}" type="datetimeFigureOut">
              <a:rPr lang="en-US" smtClean="0"/>
              <a:pPr/>
              <a:t>9/12/2022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66" tIns="46583" rIns="93166" bIns="46583" rtlCol="0" anchor="b"/>
          <a:lstStyle>
            <a:lvl1pPr algn="r">
              <a:defRPr sz="1200"/>
            </a:lvl1pPr>
          </a:lstStyle>
          <a:p>
            <a:fld id="{21E8FBB1-0010-491B-B195-3339D14E156F}" type="slidenum">
              <a:rPr lang="en-US" smtClean="0"/>
              <a:pPr/>
              <a:t>‹#›</a:t>
            </a:fld>
            <a:endParaRPr lang="en-US"/>
          </a:p>
        </p:txBody>
      </p:sp>
    </p:spTree>
    <p:extLst>
      <p:ext uri="{BB962C8B-B14F-4D97-AF65-F5344CB8AC3E}">
        <p14:creationId xmlns:p14="http://schemas.microsoft.com/office/powerpoint/2010/main" val="17063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a:t>
            </a:fld>
            <a:endParaRPr lang="en-US"/>
          </a:p>
        </p:txBody>
      </p:sp>
    </p:spTree>
    <p:extLst>
      <p:ext uri="{BB962C8B-B14F-4D97-AF65-F5344CB8AC3E}">
        <p14:creationId xmlns:p14="http://schemas.microsoft.com/office/powerpoint/2010/main" val="1443544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10</a:t>
            </a:fld>
            <a:endParaRPr lang="en-US"/>
          </a:p>
        </p:txBody>
      </p:sp>
    </p:spTree>
    <p:extLst>
      <p:ext uri="{BB962C8B-B14F-4D97-AF65-F5344CB8AC3E}">
        <p14:creationId xmlns:p14="http://schemas.microsoft.com/office/powerpoint/2010/main" val="97015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11</a:t>
            </a:fld>
            <a:endParaRPr lang="en-US"/>
          </a:p>
        </p:txBody>
      </p:sp>
    </p:spTree>
    <p:extLst>
      <p:ext uri="{BB962C8B-B14F-4D97-AF65-F5344CB8AC3E}">
        <p14:creationId xmlns:p14="http://schemas.microsoft.com/office/powerpoint/2010/main" val="98021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12</a:t>
            </a:fld>
            <a:endParaRPr lang="en-US"/>
          </a:p>
        </p:txBody>
      </p:sp>
    </p:spTree>
    <p:extLst>
      <p:ext uri="{BB962C8B-B14F-4D97-AF65-F5344CB8AC3E}">
        <p14:creationId xmlns:p14="http://schemas.microsoft.com/office/powerpoint/2010/main" val="344964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13</a:t>
            </a:fld>
            <a:endParaRPr lang="en-US"/>
          </a:p>
        </p:txBody>
      </p:sp>
    </p:spTree>
    <p:extLst>
      <p:ext uri="{BB962C8B-B14F-4D97-AF65-F5344CB8AC3E}">
        <p14:creationId xmlns:p14="http://schemas.microsoft.com/office/powerpoint/2010/main" val="134971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15</a:t>
            </a:fld>
            <a:endParaRPr lang="en-US"/>
          </a:p>
        </p:txBody>
      </p:sp>
    </p:spTree>
    <p:extLst>
      <p:ext uri="{BB962C8B-B14F-4D97-AF65-F5344CB8AC3E}">
        <p14:creationId xmlns:p14="http://schemas.microsoft.com/office/powerpoint/2010/main" val="364799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16</a:t>
            </a:fld>
            <a:endParaRPr lang="en-US"/>
          </a:p>
        </p:txBody>
      </p:sp>
    </p:spTree>
    <p:extLst>
      <p:ext uri="{BB962C8B-B14F-4D97-AF65-F5344CB8AC3E}">
        <p14:creationId xmlns:p14="http://schemas.microsoft.com/office/powerpoint/2010/main" val="54904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18</a:t>
            </a:fld>
            <a:endParaRPr lang="en-US"/>
          </a:p>
        </p:txBody>
      </p:sp>
    </p:spTree>
    <p:extLst>
      <p:ext uri="{BB962C8B-B14F-4D97-AF65-F5344CB8AC3E}">
        <p14:creationId xmlns:p14="http://schemas.microsoft.com/office/powerpoint/2010/main" val="2128691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8FBB1-0010-491B-B195-3339D14E156F}" type="slidenum">
              <a:rPr lang="en-US" smtClean="0"/>
              <a:pPr/>
              <a:t>19</a:t>
            </a:fld>
            <a:endParaRPr lang="en-US"/>
          </a:p>
        </p:txBody>
      </p:sp>
    </p:spTree>
    <p:extLst>
      <p:ext uri="{BB962C8B-B14F-4D97-AF65-F5344CB8AC3E}">
        <p14:creationId xmlns:p14="http://schemas.microsoft.com/office/powerpoint/2010/main" val="1437326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20</a:t>
            </a:fld>
            <a:endParaRPr lang="en-US"/>
          </a:p>
        </p:txBody>
      </p:sp>
    </p:spTree>
    <p:extLst>
      <p:ext uri="{BB962C8B-B14F-4D97-AF65-F5344CB8AC3E}">
        <p14:creationId xmlns:p14="http://schemas.microsoft.com/office/powerpoint/2010/main" val="278798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21</a:t>
            </a:fld>
            <a:endParaRPr lang="en-US"/>
          </a:p>
        </p:txBody>
      </p:sp>
    </p:spTree>
    <p:extLst>
      <p:ext uri="{BB962C8B-B14F-4D97-AF65-F5344CB8AC3E}">
        <p14:creationId xmlns:p14="http://schemas.microsoft.com/office/powerpoint/2010/main" val="98035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2</a:t>
            </a:fld>
            <a:endParaRPr lang="en-US"/>
          </a:p>
        </p:txBody>
      </p:sp>
    </p:spTree>
    <p:extLst>
      <p:ext uri="{BB962C8B-B14F-4D97-AF65-F5344CB8AC3E}">
        <p14:creationId xmlns:p14="http://schemas.microsoft.com/office/powerpoint/2010/main" val="318829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22</a:t>
            </a:fld>
            <a:endParaRPr lang="en-US"/>
          </a:p>
        </p:txBody>
      </p:sp>
    </p:spTree>
    <p:extLst>
      <p:ext uri="{BB962C8B-B14F-4D97-AF65-F5344CB8AC3E}">
        <p14:creationId xmlns:p14="http://schemas.microsoft.com/office/powerpoint/2010/main" val="371892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8FBB1-0010-491B-B195-3339D14E156F}" type="slidenum">
              <a:rPr lang="en-US" smtClean="0"/>
              <a:pPr/>
              <a:t>23</a:t>
            </a:fld>
            <a:endParaRPr lang="en-US"/>
          </a:p>
        </p:txBody>
      </p:sp>
    </p:spTree>
    <p:extLst>
      <p:ext uri="{BB962C8B-B14F-4D97-AF65-F5344CB8AC3E}">
        <p14:creationId xmlns:p14="http://schemas.microsoft.com/office/powerpoint/2010/main" val="406169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8FBB1-0010-491B-B195-3339D14E156F}" type="slidenum">
              <a:rPr lang="en-US" smtClean="0"/>
              <a:pPr/>
              <a:t>24</a:t>
            </a:fld>
            <a:endParaRPr lang="en-US"/>
          </a:p>
        </p:txBody>
      </p:sp>
    </p:spTree>
    <p:extLst>
      <p:ext uri="{BB962C8B-B14F-4D97-AF65-F5344CB8AC3E}">
        <p14:creationId xmlns:p14="http://schemas.microsoft.com/office/powerpoint/2010/main" val="37157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3</a:t>
            </a:fld>
            <a:endParaRPr lang="en-US"/>
          </a:p>
        </p:txBody>
      </p:sp>
    </p:spTree>
    <p:extLst>
      <p:ext uri="{BB962C8B-B14F-4D97-AF65-F5344CB8AC3E}">
        <p14:creationId xmlns:p14="http://schemas.microsoft.com/office/powerpoint/2010/main" val="53281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4</a:t>
            </a:fld>
            <a:endParaRPr lang="en-US"/>
          </a:p>
        </p:txBody>
      </p:sp>
    </p:spTree>
    <p:extLst>
      <p:ext uri="{BB962C8B-B14F-4D97-AF65-F5344CB8AC3E}">
        <p14:creationId xmlns:p14="http://schemas.microsoft.com/office/powerpoint/2010/main" val="31072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5</a:t>
            </a:fld>
            <a:endParaRPr lang="en-US"/>
          </a:p>
        </p:txBody>
      </p:sp>
    </p:spTree>
    <p:extLst>
      <p:ext uri="{BB962C8B-B14F-4D97-AF65-F5344CB8AC3E}">
        <p14:creationId xmlns:p14="http://schemas.microsoft.com/office/powerpoint/2010/main" val="31386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6</a:t>
            </a:fld>
            <a:endParaRPr lang="en-US"/>
          </a:p>
        </p:txBody>
      </p:sp>
    </p:spTree>
    <p:extLst>
      <p:ext uri="{BB962C8B-B14F-4D97-AF65-F5344CB8AC3E}">
        <p14:creationId xmlns:p14="http://schemas.microsoft.com/office/powerpoint/2010/main" val="271721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7</a:t>
            </a:fld>
            <a:endParaRPr lang="en-US"/>
          </a:p>
        </p:txBody>
      </p:sp>
    </p:spTree>
    <p:extLst>
      <p:ext uri="{BB962C8B-B14F-4D97-AF65-F5344CB8AC3E}">
        <p14:creationId xmlns:p14="http://schemas.microsoft.com/office/powerpoint/2010/main" val="268442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8</a:t>
            </a:fld>
            <a:endParaRPr lang="en-US"/>
          </a:p>
        </p:txBody>
      </p:sp>
    </p:spTree>
    <p:extLst>
      <p:ext uri="{BB962C8B-B14F-4D97-AF65-F5344CB8AC3E}">
        <p14:creationId xmlns:p14="http://schemas.microsoft.com/office/powerpoint/2010/main" val="272393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8FBB1-0010-491B-B195-3339D14E156F}" type="slidenum">
              <a:rPr lang="en-US" smtClean="0"/>
              <a:pPr/>
              <a:t>9</a:t>
            </a:fld>
            <a:endParaRPr lang="en-US"/>
          </a:p>
        </p:txBody>
      </p:sp>
    </p:spTree>
    <p:extLst>
      <p:ext uri="{BB962C8B-B14F-4D97-AF65-F5344CB8AC3E}">
        <p14:creationId xmlns:p14="http://schemas.microsoft.com/office/powerpoint/2010/main" val="31533377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custDataLst>
                <p:tags r:id="rId8"/>
              </p:custDataLst>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txBody>
            <a:bodyPr/>
            <a:lstStyle/>
            <a:p>
              <a:endParaRPr lang="en-US"/>
            </a:p>
          </p:txBody>
        </p:sp>
        <p:sp>
          <p:nvSpPr>
            <p:cNvPr id="15" name="Freeform 7"/>
            <p:cNvSpPr/>
            <p:nvPr>
              <p:custDataLst>
                <p:tags r:id="rId9"/>
              </p:custDataLst>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txBody>
            <a:bodyPr/>
            <a:lstStyle/>
            <a:p>
              <a:endParaRPr lang="en-US"/>
            </a:p>
          </p:txBody>
        </p:sp>
        <p:sp>
          <p:nvSpPr>
            <p:cNvPr id="16" name="Freeform 8"/>
            <p:cNvSpPr/>
            <p:nvPr>
              <p:custDataLst>
                <p:tags r:id="rId10"/>
              </p:custDataLst>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txBody>
            <a:bodyPr/>
            <a:lstStyle/>
            <a:p>
              <a:endParaRPr lang="en-US"/>
            </a:p>
          </p:txBody>
        </p:sp>
        <p:sp>
          <p:nvSpPr>
            <p:cNvPr id="20" name="Freeform 9"/>
            <p:cNvSpPr/>
            <p:nvPr>
              <p:custDataLst>
                <p:tags r:id="rId11"/>
              </p:custDataLst>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txBody>
            <a:bodyPr/>
            <a:lstStyle/>
            <a:p>
              <a:endParaRPr lang="en-US"/>
            </a:p>
          </p:txBody>
        </p:sp>
        <p:sp>
          <p:nvSpPr>
            <p:cNvPr id="21" name="Freeform 10"/>
            <p:cNvSpPr/>
            <p:nvPr>
              <p:custDataLst>
                <p:tags r:id="rId12"/>
              </p:custDataLst>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a:p>
          </p:txBody>
        </p:sp>
        <p:sp>
          <p:nvSpPr>
            <p:cNvPr id="22" name="Freeform 11"/>
            <p:cNvSpPr/>
            <p:nvPr>
              <p:custDataLst>
                <p:tags r:id="rId13"/>
              </p:custDataLst>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ctrTitle"/>
            <p:custDataLst>
              <p:tags r:id="rId1"/>
            </p:custDataLst>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custDataLst>
              <p:tags r:id="rId3"/>
            </p:custDataLst>
          </p:nvPr>
        </p:nvSpPr>
        <p:spPr>
          <a:xfrm>
            <a:off x="7325773" y="6117336"/>
            <a:ext cx="857473" cy="365125"/>
          </a:xfrm>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custDataLst>
              <p:tags r:id="rId4"/>
            </p:custDataLst>
          </p:nvPr>
        </p:nvSpPr>
        <p:spPr>
          <a:xfrm>
            <a:off x="3623733" y="6117336"/>
            <a:ext cx="3609438" cy="365125"/>
          </a:xfrm>
        </p:spPr>
        <p:txBody>
          <a:bodyPr/>
          <a:lstStyle/>
          <a:p>
            <a:endParaRPr lang="ar-SA"/>
          </a:p>
        </p:txBody>
      </p:sp>
      <p:sp>
        <p:nvSpPr>
          <p:cNvPr id="6" name="Slide Number Placeholder 5"/>
          <p:cNvSpPr>
            <a:spLocks noGrp="1"/>
          </p:cNvSpPr>
          <p:nvPr>
            <p:ph type="sldNum" sz="quarter" idx="12"/>
            <p:custDataLst>
              <p:tags r:id="rId5"/>
            </p:custDataLst>
          </p:nvPr>
        </p:nvSpPr>
        <p:spPr>
          <a:xfrm>
            <a:off x="8275320" y="6117336"/>
            <a:ext cx="411480" cy="365125"/>
          </a:xfrm>
        </p:spPr>
        <p:txBody>
          <a:bodyPr/>
          <a:lstStyle/>
          <a:p>
            <a:fld id="{0B34F065-1154-456A-91E3-76DE8E75E17B}" type="slidenum">
              <a:rPr lang="ar-SA" smtClean="0"/>
              <a:pPr/>
              <a:t>‹#›</a:t>
            </a:fld>
            <a:endParaRPr lang="ar-SA"/>
          </a:p>
        </p:txBody>
      </p:sp>
      <p:sp>
        <p:nvSpPr>
          <p:cNvPr id="23" name="Freeform 12"/>
          <p:cNvSpPr/>
          <p:nvPr>
            <p:custDataLst>
              <p:tags r:id="rId6"/>
            </p:custDataLst>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3"/>
          <p:cNvSpPr/>
          <p:nvPr>
            <p:custDataLst>
              <p:tags r:id="rId7"/>
            </p:custDataLst>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54054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29185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08506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74917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58163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407935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92165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559943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15368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custDataLst>
              <p:tags r:id="rId3"/>
            </p:custDataLst>
          </p:nvPr>
        </p:nvSpPr>
        <p:spPr>
          <a:xfrm>
            <a:off x="7344329" y="6108173"/>
            <a:ext cx="857473" cy="365125"/>
          </a:xfrm>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custDataLst>
              <p:tags r:id="rId4"/>
            </p:custDataLst>
          </p:nvPr>
        </p:nvSpPr>
        <p:spPr>
          <a:xfrm>
            <a:off x="1972647" y="6108173"/>
            <a:ext cx="5314517" cy="365125"/>
          </a:xfrm>
        </p:spPr>
        <p:txBody>
          <a:bodyPr/>
          <a:lstStyle/>
          <a:p>
            <a:endParaRPr lang="ar-SA"/>
          </a:p>
        </p:txBody>
      </p:sp>
      <p:sp>
        <p:nvSpPr>
          <p:cNvPr id="6" name="Slide Number Placeholder 5"/>
          <p:cNvSpPr>
            <a:spLocks noGrp="1"/>
          </p:cNvSpPr>
          <p:nvPr>
            <p:ph type="sldNum" sz="quarter" idx="12"/>
            <p:custDataLst>
              <p:tags r:id="rId5"/>
            </p:custDataLst>
          </p:nvPr>
        </p:nvSpPr>
        <p:spPr>
          <a:xfrm>
            <a:off x="8258967" y="6108173"/>
            <a:ext cx="427833" cy="365125"/>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74753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8273317" y="6116070"/>
            <a:ext cx="413483" cy="365125"/>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05554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51653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62197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23153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19835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80153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16/02/1444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56976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custDataLst>
                <p:tags r:id="rId24"/>
              </p:custDataLst>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txBody>
            <a:bodyPr/>
            <a:lstStyle/>
            <a:p>
              <a:endParaRPr lang="en-US"/>
            </a:p>
          </p:txBody>
        </p:sp>
        <p:sp>
          <p:nvSpPr>
            <p:cNvPr id="16" name="Freeform 7"/>
            <p:cNvSpPr/>
            <p:nvPr>
              <p:custDataLst>
                <p:tags r:id="rId25"/>
              </p:custDataLst>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txBody>
            <a:bodyPr/>
            <a:lstStyle/>
            <a:p>
              <a:endParaRPr lang="en-US"/>
            </a:p>
          </p:txBody>
        </p:sp>
        <p:sp>
          <p:nvSpPr>
            <p:cNvPr id="17" name="Freeform 8"/>
            <p:cNvSpPr/>
            <p:nvPr>
              <p:custDataLst>
                <p:tags r:id="rId26"/>
              </p:custDataLst>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txBody>
            <a:bodyPr/>
            <a:lstStyle/>
            <a:p>
              <a:endParaRPr lang="en-US"/>
            </a:p>
          </p:txBody>
        </p:sp>
        <p:sp>
          <p:nvSpPr>
            <p:cNvPr id="18" name="Freeform 9"/>
            <p:cNvSpPr/>
            <p:nvPr>
              <p:custDataLst>
                <p:tags r:id="rId27"/>
              </p:custDataLst>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txBody>
            <a:bodyPr/>
            <a:lstStyle/>
            <a:p>
              <a:endParaRPr lang="en-US"/>
            </a:p>
          </p:txBody>
        </p:sp>
        <p:sp>
          <p:nvSpPr>
            <p:cNvPr id="19" name="Freeform 10"/>
            <p:cNvSpPr/>
            <p:nvPr>
              <p:custDataLst>
                <p:tags r:id="rId28"/>
              </p:custDataLst>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txBody>
            <a:bodyPr/>
            <a:lstStyle/>
            <a:p>
              <a:endParaRPr lang="en-US"/>
            </a:p>
          </p:txBody>
        </p:sp>
        <p:sp>
          <p:nvSpPr>
            <p:cNvPr id="20" name="Freeform 11"/>
            <p:cNvSpPr/>
            <p:nvPr>
              <p:custDataLst>
                <p:tags r:id="rId29"/>
              </p:custDataLst>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txBody>
            <a:bodyPr/>
            <a:lstStyle/>
            <a:p>
              <a:endParaRPr lang="en-US"/>
            </a:p>
          </p:txBody>
        </p:sp>
      </p:grpSp>
      <p:sp>
        <p:nvSpPr>
          <p:cNvPr id="2" name="Title Placeholder 1"/>
          <p:cNvSpPr>
            <a:spLocks noGrp="1"/>
          </p:cNvSpPr>
          <p:nvPr>
            <p:ph type="title"/>
            <p:custDataLst>
              <p:tags r:id="rId19"/>
            </p:custDataLst>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custDataLst>
              <p:tags r:id="rId20"/>
            </p:custDataLst>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21"/>
            </p:custDataLst>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8ABB09-4A1D-463E-8065-109CC2B7EFAA}" type="datetimeFigureOut">
              <a:rPr lang="ar-SA" smtClean="0"/>
              <a:pPr/>
              <a:t>16/02/1444</a:t>
            </a:fld>
            <a:endParaRPr lang="ar-SA"/>
          </a:p>
        </p:txBody>
      </p:sp>
      <p:sp>
        <p:nvSpPr>
          <p:cNvPr id="5" name="Footer Placeholder 4"/>
          <p:cNvSpPr>
            <a:spLocks noGrp="1"/>
          </p:cNvSpPr>
          <p:nvPr>
            <p:ph type="ftr" sz="quarter" idx="3"/>
            <p:custDataLst>
              <p:tags r:id="rId22"/>
            </p:custDataLst>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custDataLst>
              <p:tags r:id="rId23"/>
            </p:custDataLst>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34F065-1154-456A-91E3-76DE8E75E17B}" type="slidenum">
              <a:rPr lang="ar-SA" smtClean="0"/>
              <a:pPr/>
              <a:t>‹#›</a:t>
            </a:fld>
            <a:endParaRPr lang="ar-SA"/>
          </a:p>
        </p:txBody>
      </p:sp>
    </p:spTree>
    <p:extLst>
      <p:ext uri="{BB962C8B-B14F-4D97-AF65-F5344CB8AC3E}">
        <p14:creationId xmlns:p14="http://schemas.microsoft.com/office/powerpoint/2010/main" val="865565013"/>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 id="214748417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horizon.hsc.edu.kw/library/tut/index.asp?page=Tut7" TargetMode="External"/><Relationship Id="rId3" Type="http://schemas.openxmlformats.org/officeDocument/2006/relationships/tags" Target="../tags/tag55.xml"/><Relationship Id="rId7" Type="http://schemas.openxmlformats.org/officeDocument/2006/relationships/notesSlide" Target="../notesSlides/notesSlide10.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1.xml"/><Relationship Id="rId11" Type="http://schemas.openxmlformats.org/officeDocument/2006/relationships/image" Target="../media/image10.png"/><Relationship Id="rId5" Type="http://schemas.openxmlformats.org/officeDocument/2006/relationships/tags" Target="../tags/tag57.xml"/><Relationship Id="rId10" Type="http://schemas.openxmlformats.org/officeDocument/2006/relationships/image" Target="../media/image9.png"/><Relationship Id="rId4" Type="http://schemas.openxmlformats.org/officeDocument/2006/relationships/tags" Target="../tags/tag56.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58.xml"/><Relationship Id="rId6" Type="http://schemas.openxmlformats.org/officeDocument/2006/relationships/hyperlink" Target="http://instagram.com/hscla" TargetMode="External"/><Relationship Id="rId5" Type="http://schemas.openxmlformats.org/officeDocument/2006/relationships/hyperlink" Target="https://twitter.com/HSCLA" TargetMode="External"/><Relationship Id="rId4" Type="http://schemas.openxmlformats.org/officeDocument/2006/relationships/hyperlink" Target="http://www.facebook.com/HSCLA" TargetMode="Externa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4.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6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hyperlink" Target="http://hsclibrary.ku.edu.k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71.xml"/><Relationship Id="rId7"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17.png"/><Relationship Id="rId4" Type="http://schemas.openxmlformats.org/officeDocument/2006/relationships/tags" Target="../tags/tag72.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8.png"/><Relationship Id="rId5" Type="http://schemas.openxmlformats.org/officeDocument/2006/relationships/hyperlink" Target="http://hsclibrary.ku.edu.kw/" TargetMode="Externa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hyperlink" Target="http://horizon.hsc.edu.kw/library/index.asp?page=DBe" TargetMode="Externa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22.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21.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20.jpg"/><Relationship Id="rId5" Type="http://schemas.openxmlformats.org/officeDocument/2006/relationships/tags" Target="../tags/tag83.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82.xml"/><Relationship Id="rId9" Type="http://schemas.openxmlformats.org/officeDocument/2006/relationships/notesSlide" Target="../notesSlides/notesSlide19.xml"/><Relationship Id="rId1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6.xml"/><Relationship Id="rId6" Type="http://schemas.openxmlformats.org/officeDocument/2006/relationships/hyperlink" Target="http://horizon.hsc.edu.kw/library/tut/index.asp?page=Tut4" TargetMode="External"/><Relationship Id="rId5" Type="http://schemas.openxmlformats.org/officeDocument/2006/relationships/hyperlink" Target="http://hsclibrary.ku.edu.kw/Library/Guides/Manuals/VPN/OffCampus2022.mp4" TargetMode="External"/><Relationship Id="rId4" Type="http://schemas.openxmlformats.org/officeDocument/2006/relationships/hyperlink" Target="http://www.hsc.edu.kw/vpo/tsa/forms/student_email.doc" TargetMode="External"/></Relationships>
</file>

<file path=ppt/slides/_rels/slide23.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3" Type="http://schemas.openxmlformats.org/officeDocument/2006/relationships/tags" Target="../tags/tag89.xml"/><Relationship Id="rId21" Type="http://schemas.openxmlformats.org/officeDocument/2006/relationships/chart" Target="../charts/chart1.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notesSlide" Target="../notesSlides/notesSlide21.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10" Type="http://schemas.openxmlformats.org/officeDocument/2006/relationships/tags" Target="../tags/tag96.xml"/><Relationship Id="rId19" Type="http://schemas.openxmlformats.org/officeDocument/2006/relationships/slideLayout" Target="../slideLayouts/slideLayout2.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07.xml"/><Relationship Id="rId7" Type="http://schemas.openxmlformats.org/officeDocument/2006/relationships/hyperlink" Target="mailto:manal-hasan@hsc.edu.kw" TargetMode="Externa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hyperlink" Target="http://hsclibrary.ku.edu.kw/" TargetMode="External"/><Relationship Id="rId5" Type="http://schemas.openxmlformats.org/officeDocument/2006/relationships/notesSlide" Target="../notesSlides/notesSlide2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6.xml"/><Relationship Id="rId7" Type="http://schemas.openxmlformats.org/officeDocument/2006/relationships/notesSlide" Target="../notesSlides/notesSlide4.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xml"/><Relationship Id="rId5" Type="http://schemas.openxmlformats.org/officeDocument/2006/relationships/tags" Target="../tags/tag38.xml"/><Relationship Id="rId4" Type="http://schemas.openxmlformats.org/officeDocument/2006/relationships/tags" Target="../tags/tag3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hyperlink" Target="http://horizon.hsc.edu.kw/Library/Libinfo/forms/membership_form.pdf" TargetMode="External"/><Relationship Id="rId5" Type="http://schemas.openxmlformats.org/officeDocument/2006/relationships/hyperlink" Target="http://horizon.hsc.edu.kw/Library/Libinfo/forms/circHSC%20staff%20&amp;%20student2018.pdf"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45.xml"/></Relationships>
</file>

<file path=ppt/slides/_rels/slide8.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6.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051720" y="3082991"/>
            <a:ext cx="5762563" cy="1364531"/>
          </a:xfrm>
        </p:spPr>
        <p:txBody>
          <a:bodyPr>
            <a:normAutofit/>
          </a:bodyPr>
          <a:lstStyle/>
          <a:p>
            <a:pPr algn="ctr"/>
            <a:br>
              <a:rPr lang="en-US" b="1" dirty="0"/>
            </a:br>
            <a:r>
              <a:rPr lang="en-US" sz="3200" b="1" dirty="0">
                <a:latin typeface="Arial" panose="020B0604020202020204" pitchFamily="34" charset="0"/>
                <a:cs typeface="Arial" panose="020B0604020202020204" pitchFamily="34" charset="0"/>
              </a:rPr>
              <a:t>HSC Library Administration</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Student Orientation</a:t>
            </a:r>
            <a:r>
              <a:rPr lang="en-US" sz="3200" dirty="0">
                <a:latin typeface="Arial" panose="020B0604020202020204" pitchFamily="34" charset="0"/>
                <a:cs typeface="Arial" panose="020B0604020202020204" pitchFamily="34" charset="0"/>
              </a:rPr>
              <a:t>       </a:t>
            </a:r>
            <a:endParaRPr lang="en-US" sz="3200" b="1"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custDataLst>
              <p:tags r:id="rId2"/>
            </p:custDataLst>
          </p:nvPr>
        </p:nvPicPr>
        <p:blipFill>
          <a:blip r:embed="rId5"/>
          <a:stretch>
            <a:fillRect/>
          </a:stretch>
        </p:blipFill>
        <p:spPr>
          <a:xfrm>
            <a:off x="4072805" y="1268760"/>
            <a:ext cx="1720391" cy="13101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81406" y="0"/>
            <a:ext cx="8640960" cy="6522871"/>
          </a:xfrm>
        </p:spPr>
        <p:txBody>
          <a:bodyPr>
            <a:noAutofit/>
          </a:bodyPr>
          <a:lstStyle/>
          <a:p>
            <a:pPr algn="ctr"/>
            <a:r>
              <a:rPr lang="en-US" sz="2200" b="1" dirty="0">
                <a:solidFill>
                  <a:schemeClr val="tx1"/>
                </a:solidFill>
                <a:latin typeface="Arial" panose="020B0604020202020204" pitchFamily="34" charset="0"/>
                <a:cs typeface="Arial" panose="020B0604020202020204" pitchFamily="34" charset="0"/>
              </a:rPr>
              <a:t>Training &amp; Information Literacy Department</a:t>
            </a:r>
          </a:p>
          <a:p>
            <a:pPr algn="ctr"/>
            <a:r>
              <a:rPr lang="en-US" sz="2200" b="1" dirty="0">
                <a:latin typeface="Arial" panose="020B0604020202020204" pitchFamily="34" charset="0"/>
                <a:cs typeface="Arial" panose="020B0604020202020204" pitchFamily="34" charset="0"/>
              </a:rPr>
              <a:t>(Literature Search &amp; Electronic Resources) </a:t>
            </a:r>
            <a:endParaRPr lang="en-US" sz="2200" b="1" dirty="0">
              <a:solidFill>
                <a:schemeClr val="tx1"/>
              </a:solidFill>
              <a:latin typeface="Arial" panose="020B0604020202020204" pitchFamily="34" charset="0"/>
              <a:cs typeface="Arial" panose="020B0604020202020204" pitchFamily="34" charset="0"/>
            </a:endParaRPr>
          </a:p>
          <a:p>
            <a:pPr algn="ctr"/>
            <a:r>
              <a:rPr lang="ar-KW" sz="2200" b="1" dirty="0">
                <a:solidFill>
                  <a:schemeClr val="tx1"/>
                </a:solidFill>
                <a:latin typeface="Arial" panose="020B0604020202020204" pitchFamily="34" charset="0"/>
                <a:cs typeface="Arial" panose="020B0604020202020204" pitchFamily="34" charset="0"/>
              </a:rPr>
              <a:t>قسم التدريب والوعي المعلوماتي</a:t>
            </a:r>
            <a:endParaRPr lang="en-US" sz="2200" b="1" dirty="0">
              <a:solidFill>
                <a:schemeClr val="tx1"/>
              </a:solidFill>
              <a:latin typeface="Arial" panose="020B0604020202020204" pitchFamily="34" charset="0"/>
              <a:cs typeface="Arial" panose="020B0604020202020204" pitchFamily="34" charset="0"/>
            </a:endParaRPr>
          </a:p>
        </p:txBody>
      </p:sp>
      <p:sp>
        <p:nvSpPr>
          <p:cNvPr id="5" name="Rectangle 4"/>
          <p:cNvSpPr/>
          <p:nvPr>
            <p:custDataLst>
              <p:tags r:id="rId2"/>
            </p:custDataLst>
          </p:nvPr>
        </p:nvSpPr>
        <p:spPr>
          <a:xfrm>
            <a:off x="281406" y="3546230"/>
            <a:ext cx="8640960" cy="4170372"/>
          </a:xfrm>
          <a:prstGeom prst="rect">
            <a:avLst/>
          </a:prstGeom>
        </p:spPr>
        <p:txBody>
          <a:bodyPr wrap="square">
            <a:spAutoFit/>
          </a:bodyPr>
          <a:lstStyle/>
          <a:p>
            <a:pPr algn="just" rtl="0"/>
            <a:r>
              <a:rPr lang="en-US" sz="1900" b="1" dirty="0">
                <a:latin typeface="Arial" panose="020B0604020202020204" pitchFamily="34" charset="0"/>
                <a:cs typeface="Arial" panose="020B0604020202020204" pitchFamily="34" charset="0"/>
              </a:rPr>
              <a:t>The Training &amp; Information Literacy Department, located on the third floor, offers group and individual training sessions to HSC Staff, Students and other Healthcare Professionals. Services include course-related bibliographic and full-text group instruction as well as one-to-one guidance and instruction on accessing online information, the online catalog, eBooks, Databases, Online Journals, locating research articles and access to the world wide web in addition to other electronic resources and digital collections.</a:t>
            </a:r>
          </a:p>
          <a:p>
            <a:pPr algn="just" rtl="0"/>
            <a:endParaRPr lang="en-US" sz="1900" b="1" dirty="0">
              <a:latin typeface="Arial" panose="020B0604020202020204" pitchFamily="34" charset="0"/>
              <a:cs typeface="Arial" panose="020B0604020202020204" pitchFamily="34" charset="0"/>
            </a:endParaRPr>
          </a:p>
          <a:p>
            <a:pPr algn="just" rtl="0"/>
            <a:r>
              <a:rPr lang="en-US" b="1" dirty="0">
                <a:latin typeface="Arial" panose="020B0604020202020204" pitchFamily="34" charset="0"/>
                <a:cs typeface="Arial" panose="020B0604020202020204" pitchFamily="34" charset="0"/>
              </a:rPr>
              <a:t>Find Guides and Tutorials on how to navigate the library homepage and use the library resources from </a:t>
            </a:r>
            <a:r>
              <a:rPr lang="en-US" b="1" dirty="0">
                <a:latin typeface="Arial" panose="020B0604020202020204" pitchFamily="34" charset="0"/>
                <a:cs typeface="Arial" panose="020B0604020202020204" pitchFamily="34" charset="0"/>
                <a:hlinkClick r:id="rId8"/>
              </a:rPr>
              <a:t>Lib    TUTOR </a:t>
            </a:r>
            <a:endParaRPr lang="en-US" b="1" dirty="0">
              <a:latin typeface="Arial" panose="020B0604020202020204" pitchFamily="34" charset="0"/>
              <a:cs typeface="Arial" panose="020B0604020202020204" pitchFamily="34" charset="0"/>
            </a:endParaRPr>
          </a:p>
          <a:p>
            <a:pPr algn="just" rtl="0"/>
            <a:endParaRPr lang="en-US" sz="2000" b="1" dirty="0">
              <a:latin typeface="Arial" panose="020B0604020202020204" pitchFamily="34" charset="0"/>
              <a:cs typeface="Arial" panose="020B0604020202020204" pitchFamily="34" charset="0"/>
            </a:endParaRPr>
          </a:p>
          <a:p>
            <a:pPr algn="just" rtl="0"/>
            <a:endParaRPr lang="en-US" sz="1900" b="1" dirty="0">
              <a:latin typeface="Arial" panose="020B0604020202020204" pitchFamily="34" charset="0"/>
              <a:cs typeface="Arial" panose="020B0604020202020204" pitchFamily="34" charset="0"/>
            </a:endParaRPr>
          </a:p>
          <a:p>
            <a:pPr algn="just"/>
            <a:endParaRPr lang="en-US" sz="1900" b="1" dirty="0">
              <a:latin typeface="Arial" panose="020B0604020202020204" pitchFamily="34" charset="0"/>
              <a:cs typeface="Arial" panose="020B0604020202020204" pitchFamily="34" charset="0"/>
            </a:endParaRPr>
          </a:p>
        </p:txBody>
      </p:sp>
      <p:pic>
        <p:nvPicPr>
          <p:cNvPr id="15" name="Picture 14"/>
          <p:cNvPicPr>
            <a:picLocks noChangeAspect="1"/>
          </p:cNvPicPr>
          <p:nvPr>
            <p:custDataLst>
              <p:tags r:id="rId3"/>
            </p:custDataLst>
          </p:nvPr>
        </p:nvPicPr>
        <p:blipFill>
          <a:blip r:embed="rId9"/>
          <a:stretch>
            <a:fillRect/>
          </a:stretch>
        </p:blipFill>
        <p:spPr>
          <a:xfrm>
            <a:off x="396365" y="1488193"/>
            <a:ext cx="4716524" cy="1868799"/>
          </a:xfrm>
          <a:prstGeom prst="rect">
            <a:avLst/>
          </a:prstGeom>
          <a:ln w="88900" cap="sq" cmpd="thickThin">
            <a:solidFill>
              <a:srgbClr val="000000"/>
            </a:solidFill>
            <a:prstDash val="solid"/>
            <a:miter lim="800000"/>
          </a:ln>
          <a:effectLst>
            <a:innerShdw blurRad="76200">
              <a:srgbClr val="000000"/>
            </a:innerShdw>
          </a:effectLst>
        </p:spPr>
      </p:pic>
      <p:sp>
        <p:nvSpPr>
          <p:cNvPr id="17" name="TextBox 16"/>
          <p:cNvSpPr txBox="1"/>
          <p:nvPr>
            <p:custDataLst>
              <p:tags r:id="rId4"/>
            </p:custDataLst>
          </p:nvPr>
        </p:nvSpPr>
        <p:spPr>
          <a:xfrm>
            <a:off x="2614701" y="1488192"/>
            <a:ext cx="2525051" cy="246221"/>
          </a:xfrm>
          <a:prstGeom prst="rect">
            <a:avLst/>
          </a:prstGeom>
          <a:noFill/>
        </p:spPr>
        <p:txBody>
          <a:bodyPr wrap="none" rtlCol="0">
            <a:spAutoFit/>
          </a:bodyPr>
          <a:lstStyle/>
          <a:p>
            <a:r>
              <a:rPr lang="en-US" sz="1000" dirty="0"/>
              <a:t>Information Literacy &amp; Training Department</a:t>
            </a:r>
          </a:p>
        </p:txBody>
      </p:sp>
      <p:pic>
        <p:nvPicPr>
          <p:cNvPr id="7" name="Picture 6"/>
          <p:cNvPicPr>
            <a:picLocks noChangeAspect="1"/>
          </p:cNvPicPr>
          <p:nvPr>
            <p:custDataLst>
              <p:tags r:id="rId5"/>
            </p:custDataLst>
          </p:nvPr>
        </p:nvPicPr>
        <p:blipFill>
          <a:blip r:embed="rId10"/>
          <a:stretch>
            <a:fillRect/>
          </a:stretch>
        </p:blipFill>
        <p:spPr>
          <a:xfrm>
            <a:off x="5364088" y="1488192"/>
            <a:ext cx="3385094" cy="1868801"/>
          </a:xfrm>
          <a:prstGeom prst="rect">
            <a:avLst/>
          </a:prstGeom>
          <a:ln w="88900" cap="sq" cmpd="thickThin">
            <a:solidFill>
              <a:srgbClr val="000000"/>
            </a:solidFill>
            <a:prstDash val="solid"/>
            <a:miter lim="800000"/>
          </a:ln>
          <a:effectLst>
            <a:innerShdw blurRad="76200">
              <a:srgbClr val="000000"/>
            </a:innerShdw>
          </a:effectLst>
        </p:spPr>
      </p:pic>
      <p:pic>
        <p:nvPicPr>
          <p:cNvPr id="8" name="Picture 4"/>
          <p:cNvPicPr>
            <a:picLocks noChangeAspect="1" noChangeArrowheads="1"/>
          </p:cNvPicPr>
          <p:nvPr/>
        </p:nvPicPr>
        <p:blipFill>
          <a:blip r:embed="rId11" cstate="print"/>
          <a:srcRect/>
          <a:stretch>
            <a:fillRect/>
          </a:stretch>
        </p:blipFill>
        <p:spPr bwMode="auto">
          <a:xfrm>
            <a:off x="3582908" y="6356916"/>
            <a:ext cx="337186" cy="427102"/>
          </a:xfrm>
          <a:prstGeom prst="rect">
            <a:avLst/>
          </a:prstGeom>
          <a:ln>
            <a:noFill/>
          </a:ln>
          <a:effectLst>
            <a:softEdge rad="112500"/>
          </a:effectLst>
        </p:spPr>
      </p:pic>
    </p:spTree>
    <p:extLst>
      <p:ext uri="{BB962C8B-B14F-4D97-AF65-F5344CB8AC3E}">
        <p14:creationId xmlns:p14="http://schemas.microsoft.com/office/powerpoint/2010/main" val="46839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260648"/>
            <a:ext cx="8640960" cy="6336704"/>
          </a:xfrm>
        </p:spPr>
        <p:txBody>
          <a:bodyPr>
            <a:normAutofit fontScale="92500" lnSpcReduction="20000"/>
          </a:bodyPr>
          <a:lstStyle/>
          <a:p>
            <a:pPr algn="ctr"/>
            <a:r>
              <a:rPr lang="en-US" sz="2800" b="1" dirty="0">
                <a:solidFill>
                  <a:schemeClr val="tx1"/>
                </a:solidFill>
                <a:latin typeface="Arial" panose="020B0604020202020204" pitchFamily="34" charset="0"/>
                <a:cs typeface="Arial" panose="020B0604020202020204" pitchFamily="34" charset="0"/>
              </a:rPr>
              <a:t>Interlibrary Loan Department</a:t>
            </a:r>
          </a:p>
          <a:p>
            <a:pPr algn="ctr"/>
            <a:r>
              <a:rPr lang="ar-SA" sz="2800" b="1" dirty="0">
                <a:solidFill>
                  <a:schemeClr val="tx1"/>
                </a:solidFill>
                <a:latin typeface="Arial" panose="020B0604020202020204" pitchFamily="34" charset="0"/>
                <a:cs typeface="Arial" panose="020B0604020202020204" pitchFamily="34" charset="0"/>
              </a:rPr>
              <a:t>قسم الإعارة التعاونية</a:t>
            </a:r>
          </a:p>
          <a:p>
            <a:pPr algn="l"/>
            <a:endParaRPr lang="en-US" dirty="0">
              <a:solidFill>
                <a:schemeClr val="tx1"/>
              </a:solidFill>
            </a:endParaRPr>
          </a:p>
          <a:p>
            <a:pPr algn="just">
              <a:lnSpc>
                <a:spcPct val="120000"/>
              </a:lnSpc>
            </a:pPr>
            <a:r>
              <a:rPr lang="en-US" sz="2000" b="1" dirty="0">
                <a:solidFill>
                  <a:schemeClr val="tx1"/>
                </a:solidFill>
                <a:latin typeface="Arial" panose="020B0604020202020204" pitchFamily="34" charset="0"/>
                <a:cs typeface="Arial" panose="020B0604020202020204" pitchFamily="34" charset="0"/>
              </a:rPr>
              <a:t>The Interlibrary Loan Department, located on the third floor, assists users in obtaining material that is not part of the library’s collection from regional libraries in the Gulf, the British Library and the Canadian Library.</a:t>
            </a:r>
          </a:p>
          <a:p>
            <a:pPr algn="just">
              <a:lnSpc>
                <a:spcPct val="120000"/>
              </a:lnSpc>
            </a:pPr>
            <a:endParaRPr lang="en-US" sz="2000" b="1" dirty="0">
              <a:solidFill>
                <a:schemeClr val="tx1"/>
              </a:solidFill>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Marketing &amp; Communications Department</a:t>
            </a:r>
          </a:p>
          <a:p>
            <a:pPr algn="ctr"/>
            <a:r>
              <a:rPr lang="en-GB" sz="2800" b="1" dirty="0">
                <a:latin typeface="Arial" panose="020B0604020202020204" pitchFamily="34" charset="0"/>
                <a:cs typeface="Arial" panose="020B0604020202020204" pitchFamily="34" charset="0"/>
              </a:rPr>
              <a:t> </a:t>
            </a:r>
            <a:r>
              <a:rPr lang="ar-KW" sz="2800" b="1" dirty="0">
                <a:latin typeface="Arial" panose="020B0604020202020204" pitchFamily="34" charset="0"/>
                <a:cs typeface="Arial" panose="020B0604020202020204" pitchFamily="34" charset="0"/>
              </a:rPr>
              <a:t>قسم تسويق مقتنيات المكتبة والعلاقات العامة</a:t>
            </a:r>
            <a:endParaRPr lang="ar-SA" sz="2800" b="1" dirty="0">
              <a:latin typeface="Arial" panose="020B0604020202020204" pitchFamily="34" charset="0"/>
              <a:cs typeface="Arial" panose="020B0604020202020204" pitchFamily="34" charset="0"/>
            </a:endParaRPr>
          </a:p>
          <a:p>
            <a:pPr algn="just">
              <a:lnSpc>
                <a:spcPct val="120000"/>
              </a:lnSpc>
            </a:pPr>
            <a:r>
              <a:rPr lang="en-US" sz="2000" b="1" dirty="0">
                <a:latin typeface="Arial" panose="020B0604020202020204" pitchFamily="34" charset="0"/>
                <a:cs typeface="Arial" panose="020B0604020202020204" pitchFamily="34" charset="0"/>
              </a:rPr>
              <a:t>The Marketing Department, located on the third floor, familiarizes users with the electronic resources available at the HSC Library such as the Online Catalog, eBooks, databases, </a:t>
            </a:r>
            <a:r>
              <a:rPr lang="en-US" sz="2000" b="1" dirty="0" err="1">
                <a:latin typeface="Arial" panose="020B0604020202020204" pitchFamily="34" charset="0"/>
                <a:cs typeface="Arial" panose="020B0604020202020204" pitchFamily="34" charset="0"/>
              </a:rPr>
              <a:t>eJournals</a:t>
            </a:r>
            <a:r>
              <a:rPr lang="en-US" sz="2000" b="1" dirty="0">
                <a:latin typeface="Arial" panose="020B0604020202020204" pitchFamily="34" charset="0"/>
                <a:cs typeface="Arial" panose="020B0604020202020204" pitchFamily="34" charset="0"/>
              </a:rPr>
              <a:t> and other resources that are newly added to the library collection.</a:t>
            </a:r>
          </a:p>
          <a:p>
            <a:pPr algn="just">
              <a:lnSpc>
                <a:spcPct val="120000"/>
              </a:lnSpc>
            </a:pPr>
            <a:endParaRPr lang="en-US" sz="2000" b="1" dirty="0">
              <a:latin typeface="Arial" panose="020B0604020202020204" pitchFamily="34" charset="0"/>
              <a:cs typeface="Arial" panose="020B0604020202020204" pitchFamily="34" charset="0"/>
            </a:endParaRPr>
          </a:p>
          <a:p>
            <a:pPr algn="just">
              <a:lnSpc>
                <a:spcPct val="120000"/>
              </a:lnSpc>
            </a:pPr>
            <a:r>
              <a:rPr lang="en-US" sz="2000" b="1" dirty="0">
                <a:latin typeface="Arial" panose="020B0604020202020204" pitchFamily="34" charset="0"/>
                <a:cs typeface="Arial" panose="020B0604020202020204" pitchFamily="34" charset="0"/>
              </a:rPr>
              <a:t>Keep up with the latest news, events and updates from the library by following us on        </a:t>
            </a:r>
            <a:r>
              <a:rPr lang="en-US" sz="2000" b="1" dirty="0">
                <a:latin typeface="Arial" panose="020B0604020202020204" pitchFamily="34" charset="0"/>
                <a:cs typeface="Arial" panose="020B0604020202020204" pitchFamily="34" charset="0"/>
                <a:hlinkClick r:id="rId4"/>
              </a:rPr>
              <a:t>Facebook</a:t>
            </a:r>
            <a:r>
              <a:rPr lang="en-US" sz="2000" b="1" dirty="0">
                <a:latin typeface="Arial" panose="020B0604020202020204" pitchFamily="34" charset="0"/>
                <a:cs typeface="Arial" panose="020B0604020202020204" pitchFamily="34" charset="0"/>
              </a:rPr>
              <a:t> ,        </a:t>
            </a:r>
            <a:r>
              <a:rPr lang="en-US" sz="2000" b="1" dirty="0">
                <a:solidFill>
                  <a:srgbClr val="000099"/>
                </a:solidFill>
                <a:latin typeface="Arial" panose="020B0604020202020204" pitchFamily="34" charset="0"/>
                <a:cs typeface="Arial" panose="020B0604020202020204" pitchFamily="34" charset="0"/>
                <a:hlinkClick r:id="rId5"/>
              </a:rPr>
              <a:t>Twitter</a:t>
            </a:r>
            <a:r>
              <a:rPr lang="en-US" sz="2000" b="1" dirty="0">
                <a:solidFill>
                  <a:srgbClr val="000099"/>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hlinkClick r:id="rId6"/>
              </a:rPr>
              <a:t>Instagram</a:t>
            </a:r>
            <a:r>
              <a:rPr lang="en-US" sz="2000" b="1" dirty="0">
                <a:latin typeface="Arial" panose="020B0604020202020204" pitchFamily="34" charset="0"/>
                <a:cs typeface="Arial" panose="020B0604020202020204" pitchFamily="34" charset="0"/>
              </a:rPr>
              <a:t>. </a:t>
            </a:r>
          </a:p>
          <a:p>
            <a:pPr algn="just"/>
            <a:endParaRPr lang="en-US" sz="2000" b="1" dirty="0">
              <a:solidFill>
                <a:schemeClr val="tx1"/>
              </a:solidFill>
              <a:latin typeface="Arial" panose="020B0604020202020204" pitchFamily="34" charset="0"/>
              <a:cs typeface="Arial" panose="020B0604020202020204" pitchFamily="34" charset="0"/>
            </a:endParaRPr>
          </a:p>
        </p:txBody>
      </p:sp>
      <p:pic>
        <p:nvPicPr>
          <p:cNvPr id="6" name="Picture 3">
            <a:hlinkClick r:id="rId4"/>
          </p:cNvPr>
          <p:cNvPicPr>
            <a:picLocks noChangeAspect="1" noChangeArrowheads="1"/>
          </p:cNvPicPr>
          <p:nvPr/>
        </p:nvPicPr>
        <p:blipFill>
          <a:blip r:embed="rId7" cstate="print"/>
          <a:srcRect/>
          <a:stretch>
            <a:fillRect/>
          </a:stretch>
        </p:blipFill>
        <p:spPr bwMode="auto">
          <a:xfrm>
            <a:off x="2298712" y="5925234"/>
            <a:ext cx="307286" cy="307286"/>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4141231" y="5910978"/>
            <a:ext cx="307286" cy="307286"/>
          </a:xfrm>
          <a:prstGeom prst="rect">
            <a:avLst/>
          </a:prstGeom>
          <a:noFill/>
          <a:ln w="9525">
            <a:noFill/>
            <a:miter lim="800000"/>
            <a:headEnd/>
            <a:tailEnd/>
          </a:ln>
        </p:spPr>
      </p:pic>
      <p:pic>
        <p:nvPicPr>
          <p:cNvPr id="9" name="Picture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80093" y="5910978"/>
            <a:ext cx="322982" cy="3215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260648"/>
            <a:ext cx="8640960" cy="6480720"/>
          </a:xfrm>
        </p:spPr>
        <p:txBody>
          <a:bodyPr>
            <a:noAutofit/>
          </a:bodyPr>
          <a:lstStyle/>
          <a:p>
            <a:pPr algn="ctr"/>
            <a:r>
              <a:rPr lang="en-US" sz="2200" b="1" dirty="0">
                <a:solidFill>
                  <a:schemeClr val="tx1"/>
                </a:solidFill>
                <a:latin typeface="Arial" panose="020B0604020202020204" pitchFamily="34" charset="0"/>
                <a:cs typeface="Arial" panose="020B0604020202020204" pitchFamily="34" charset="0"/>
              </a:rPr>
              <a:t>Audiovisual Materials Department</a:t>
            </a:r>
          </a:p>
          <a:p>
            <a:pPr algn="ctr"/>
            <a:r>
              <a:rPr lang="ar-KW" sz="2200" b="1" dirty="0">
                <a:solidFill>
                  <a:schemeClr val="tx1"/>
                </a:solidFill>
                <a:latin typeface="Arial" panose="020B0604020202020204" pitchFamily="34" charset="0"/>
                <a:cs typeface="Arial" panose="020B0604020202020204" pitchFamily="34" charset="0"/>
              </a:rPr>
              <a:t>قسم الوسائل السمعية والبصرية</a:t>
            </a:r>
            <a:endParaRPr lang="en-US" sz="2200" b="1" dirty="0">
              <a:solidFill>
                <a:schemeClr val="tx1"/>
              </a:solidFill>
              <a:latin typeface="Arial" panose="020B0604020202020204" pitchFamily="34" charset="0"/>
              <a:cs typeface="Arial" panose="020B0604020202020204" pitchFamily="34" charset="0"/>
            </a:endParaRPr>
          </a:p>
          <a:p>
            <a:endParaRPr lang="en-US" sz="2400" b="1" dirty="0">
              <a:solidFill>
                <a:schemeClr val="tx1"/>
              </a:solidFill>
            </a:endParaRPr>
          </a:p>
        </p:txBody>
      </p:sp>
      <p:sp>
        <p:nvSpPr>
          <p:cNvPr id="2" name="Rectangle 1"/>
          <p:cNvSpPr/>
          <p:nvPr>
            <p:custDataLst>
              <p:tags r:id="rId2"/>
            </p:custDataLst>
          </p:nvPr>
        </p:nvSpPr>
        <p:spPr>
          <a:xfrm>
            <a:off x="251520" y="3760172"/>
            <a:ext cx="8640960" cy="3031599"/>
          </a:xfrm>
          <a:prstGeom prst="rect">
            <a:avLst/>
          </a:prstGeom>
        </p:spPr>
        <p:txBody>
          <a:bodyPr wrap="square">
            <a:spAutoFit/>
          </a:bodyPr>
          <a:lstStyle/>
          <a:p>
            <a:pPr algn="just" rtl="0"/>
            <a:endParaRPr lang="en-US" sz="2000" b="1" dirty="0"/>
          </a:p>
          <a:p>
            <a:pPr algn="just" rtl="0"/>
            <a:r>
              <a:rPr lang="en-US" sz="1900" b="1" dirty="0">
                <a:latin typeface="Arial" panose="020B0604020202020204" pitchFamily="34" charset="0"/>
                <a:cs typeface="Arial" panose="020B0604020202020204" pitchFamily="34" charset="0"/>
              </a:rPr>
              <a:t>The A/V Department, located on the third floor, provides material such as Compact Disks (CDs), DVDs, Software, Video Cassettes, Audio Cassettes  that support teaching and learning at the HSC.</a:t>
            </a:r>
          </a:p>
          <a:p>
            <a:pPr algn="just"/>
            <a:endParaRPr lang="en-US" sz="1900" b="1" dirty="0">
              <a:latin typeface="Arial" panose="020B0604020202020204" pitchFamily="34" charset="0"/>
              <a:cs typeface="Arial" panose="020B0604020202020204" pitchFamily="34" charset="0"/>
            </a:endParaRPr>
          </a:p>
          <a:p>
            <a:pPr algn="just" rtl="0"/>
            <a:r>
              <a:rPr lang="en-US" sz="1900" b="1" dirty="0">
                <a:latin typeface="Arial" panose="020B0604020202020204" pitchFamily="34" charset="0"/>
                <a:cs typeface="Arial" panose="020B0604020202020204" pitchFamily="34" charset="0"/>
              </a:rPr>
              <a:t>The A/V Department bills for late returns and lost items. (Overdue fines are 250 </a:t>
            </a:r>
            <a:r>
              <a:rPr lang="en-US" sz="1900" b="1" dirty="0" err="1">
                <a:latin typeface="Arial" panose="020B0604020202020204" pitchFamily="34" charset="0"/>
                <a:cs typeface="Arial" panose="020B0604020202020204" pitchFamily="34" charset="0"/>
              </a:rPr>
              <a:t>fils</a:t>
            </a:r>
            <a:r>
              <a:rPr lang="en-US" sz="1900" b="1" dirty="0">
                <a:latin typeface="Arial" panose="020B0604020202020204" pitchFamily="34" charset="0"/>
                <a:cs typeface="Arial" panose="020B0604020202020204" pitchFamily="34" charset="0"/>
              </a:rPr>
              <a:t> per day per item). HSC Students are allowed to borrow 3 items for three days. HSC Students are only allowed to borrow VCs and ACs off campus. Material such as CDs, DVDs, Software etc. are restricted to in-house viewing.</a:t>
            </a:r>
          </a:p>
        </p:txBody>
      </p:sp>
      <p:pic>
        <p:nvPicPr>
          <p:cNvPr id="6" name="Picture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193174" y="1317730"/>
            <a:ext cx="4757652" cy="2593617"/>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custDataLst>
              <p:tags r:id="rId4"/>
            </p:custDataLst>
          </p:nvPr>
        </p:nvSpPr>
        <p:spPr>
          <a:xfrm>
            <a:off x="2215473" y="3665126"/>
            <a:ext cx="2098581" cy="246221"/>
          </a:xfrm>
          <a:prstGeom prst="rect">
            <a:avLst/>
          </a:prstGeom>
          <a:noFill/>
        </p:spPr>
        <p:txBody>
          <a:bodyPr wrap="square" rtlCol="0">
            <a:spAutoFit/>
          </a:bodyPr>
          <a:lstStyle/>
          <a:p>
            <a:pPr algn="l"/>
            <a:r>
              <a:rPr lang="en-US" sz="1000" dirty="0"/>
              <a:t>Audiovisual Materials Department</a:t>
            </a:r>
          </a:p>
        </p:txBody>
      </p:sp>
    </p:spTree>
    <p:extLst>
      <p:ext uri="{BB962C8B-B14F-4D97-AF65-F5344CB8AC3E}">
        <p14:creationId xmlns:p14="http://schemas.microsoft.com/office/powerpoint/2010/main" val="20030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custDataLst>
              <p:tags r:id="rId1"/>
            </p:custDataLst>
          </p:nvPr>
        </p:nvSpPr>
        <p:spPr>
          <a:xfrm>
            <a:off x="179512" y="0"/>
            <a:ext cx="8784976" cy="7245424"/>
          </a:xfrm>
        </p:spPr>
        <p:txBody>
          <a:bodyPr>
            <a:normAutofit fontScale="25000" lnSpcReduction="20000"/>
          </a:bodyPr>
          <a:lstStyle/>
          <a:p>
            <a:pPr algn="ctr"/>
            <a:endParaRPr lang="en-US" sz="2600" b="1" dirty="0">
              <a:latin typeface="Arial" panose="020B0604020202020204" pitchFamily="34" charset="0"/>
              <a:cs typeface="Arial" panose="020B0604020202020204" pitchFamily="34" charset="0"/>
            </a:endParaRPr>
          </a:p>
          <a:p>
            <a:pPr algn="ctr"/>
            <a:r>
              <a:rPr lang="en-US" sz="8800" b="1" dirty="0">
                <a:latin typeface="Arial" panose="020B0604020202020204" pitchFamily="34" charset="0"/>
                <a:cs typeface="Arial" panose="020B0604020202020204" pitchFamily="34" charset="0"/>
              </a:rPr>
              <a:t>Library System and Technology</a:t>
            </a:r>
            <a:r>
              <a:rPr lang="en-GB" sz="8800" b="1" dirty="0">
                <a:latin typeface="Arial" panose="020B0604020202020204" pitchFamily="34" charset="0"/>
                <a:cs typeface="Arial" panose="020B0604020202020204" pitchFamily="34" charset="0"/>
              </a:rPr>
              <a:t> Department</a:t>
            </a:r>
            <a:endParaRPr lang="en-US" sz="8800" b="1" dirty="0">
              <a:latin typeface="Arial" panose="020B0604020202020204" pitchFamily="34" charset="0"/>
              <a:cs typeface="Arial" panose="020B0604020202020204" pitchFamily="34" charset="0"/>
            </a:endParaRPr>
          </a:p>
          <a:p>
            <a:pPr algn="ctr"/>
            <a:r>
              <a:rPr lang="ar-KW" sz="8800" b="1" dirty="0">
                <a:latin typeface="Arial" panose="020B0604020202020204" pitchFamily="34" charset="0"/>
                <a:cs typeface="Arial" panose="020B0604020202020204" pitchFamily="34" charset="0"/>
              </a:rPr>
              <a:t>قسم النظم الآلية وتقنية المكتبة</a:t>
            </a:r>
            <a:endParaRPr lang="en-US" sz="8800" b="1" dirty="0">
              <a:latin typeface="Arial" panose="020B0604020202020204" pitchFamily="34" charset="0"/>
              <a:cs typeface="Arial" panose="020B0604020202020204" pitchFamily="34" charset="0"/>
            </a:endParaRPr>
          </a:p>
          <a:p>
            <a:pPr algn="just">
              <a:lnSpc>
                <a:spcPct val="120000"/>
              </a:lnSpc>
            </a:pPr>
            <a:endParaRPr lang="en-US" sz="7200" b="1" dirty="0">
              <a:latin typeface="Arial" panose="020B0604020202020204" pitchFamily="34" charset="0"/>
              <a:cs typeface="Arial" panose="020B0604020202020204" pitchFamily="34" charset="0"/>
            </a:endParaRPr>
          </a:p>
          <a:p>
            <a:pPr algn="just">
              <a:lnSpc>
                <a:spcPct val="120000"/>
              </a:lnSpc>
            </a:pPr>
            <a:r>
              <a:rPr lang="en-US" sz="6800" b="1" dirty="0">
                <a:latin typeface="Arial" panose="020B0604020202020204" pitchFamily="34" charset="0"/>
                <a:cs typeface="Arial" panose="020B0604020202020204" pitchFamily="34" charset="0"/>
              </a:rPr>
              <a:t>The Library System and Technology Department, located on the third floor, is responsible </a:t>
            </a:r>
            <a:r>
              <a:rPr lang="en-US" sz="6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mainly for managing the information technology infrastructure to provide IT services within the HSCLA in alignment with Kuwait University strategic objectives. The department is involved in the study, planning, designing, implementing, and monitoring of any software systems being developed in-house or by a third party.</a:t>
            </a:r>
          </a:p>
          <a:p>
            <a:pPr algn="just">
              <a:lnSpc>
                <a:spcPct val="120000"/>
              </a:lnSpc>
            </a:pPr>
            <a:r>
              <a:rPr lang="en-US" sz="6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addition to managing systems such as the library management system, the department is also handling the library website that has useful information including a list of various database subscriptions that helps the academic staff, students and researchers excel in their medical study and research. </a:t>
            </a:r>
          </a:p>
          <a:p>
            <a:pPr algn="just">
              <a:lnSpc>
                <a:spcPct val="120000"/>
              </a:lnSpc>
            </a:pPr>
            <a:r>
              <a:rPr lang="en-US" sz="6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IT department sets the rules and policies to govern the use of servers, network and hardware components. This involves assessing the risks and vulnerability of the hardware architecture required for the systems, to ensure maximum protection for users.  The department also communicates with various departments such as technical support to ensure smooth daily operations.  </a:t>
            </a:r>
          </a:p>
          <a:p>
            <a:pPr algn="just">
              <a:lnSpc>
                <a:spcPct val="120000"/>
              </a:lnSpc>
            </a:pPr>
            <a:endParaRPr lang="en-US" sz="7200" b="1" dirty="0">
              <a:latin typeface="Arial" panose="020B0604020202020204" pitchFamily="34" charset="0"/>
              <a:cs typeface="Arial" panose="020B0604020202020204" pitchFamily="34" charset="0"/>
            </a:endParaRPr>
          </a:p>
          <a:p>
            <a:pPr algn="just"/>
            <a:r>
              <a:rPr lang="en-US" sz="6800" b="1" dirty="0">
                <a:latin typeface="Arial" panose="020B0604020202020204" pitchFamily="34" charset="0"/>
                <a:cs typeface="Arial" panose="020B0604020202020204" pitchFamily="34" charset="0"/>
              </a:rPr>
              <a:t>Access the library homepage at: </a:t>
            </a:r>
            <a:r>
              <a:rPr lang="en-US" sz="6800" b="1" dirty="0">
                <a:latin typeface="Arial" panose="020B0604020202020204" pitchFamily="34" charset="0"/>
                <a:cs typeface="Arial" panose="020B0604020202020204" pitchFamily="34" charset="0"/>
                <a:hlinkClick r:id="rId4"/>
              </a:rPr>
              <a:t>http://hsclibrary.ku.edu.kw</a:t>
            </a:r>
            <a:endParaRPr lang="en-US" sz="68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endParaRPr lang="en-US" sz="5500" b="1"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sz="1900" b="1" dirty="0">
              <a:latin typeface="Arial" panose="020B0604020202020204" pitchFamily="34" charset="0"/>
              <a:cs typeface="Arial" panose="020B0604020202020204" pitchFamily="34" charset="0"/>
            </a:endParaRPr>
          </a:p>
          <a:p>
            <a:pPr algn="l"/>
            <a:endParaRPr lang="en-US" sz="2000" dirty="0">
              <a:latin typeface="Arial" panose="020B0604020202020204" pitchFamily="34" charset="0"/>
              <a:cs typeface="Arial" panose="020B0604020202020204" pitchFamily="34" charset="0"/>
            </a:endParaRPr>
          </a:p>
          <a:p>
            <a:pPr algn="l"/>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404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988733-5EC1-44B5-890A-645F4CC5583C}"/>
              </a:ext>
            </a:extLst>
          </p:cNvPr>
          <p:cNvSpPr txBox="1"/>
          <p:nvPr/>
        </p:nvSpPr>
        <p:spPr>
          <a:xfrm>
            <a:off x="431540" y="476672"/>
            <a:ext cx="8280920" cy="3985706"/>
          </a:xfrm>
          <a:prstGeom prst="rect">
            <a:avLst/>
          </a:prstGeom>
          <a:noFill/>
        </p:spPr>
        <p:txBody>
          <a:bodyPr wrap="square" rtlCol="0">
            <a:spAutoFit/>
          </a:bodyPr>
          <a:lstStyle/>
          <a:p>
            <a:pPr algn="ctr" rtl="0"/>
            <a:r>
              <a:rPr lang="en-US" sz="2200" b="1" dirty="0">
                <a:latin typeface="Arial" panose="020B0604020202020204" pitchFamily="34" charset="0"/>
                <a:cs typeface="Arial" panose="020B0604020202020204" pitchFamily="34" charset="0"/>
              </a:rPr>
              <a:t>Other Library Departments</a:t>
            </a:r>
          </a:p>
          <a:p>
            <a:pPr algn="ctr" rtl="0"/>
            <a:r>
              <a:rPr lang="ar-KW" sz="2200" b="1" dirty="0">
                <a:latin typeface="Arial" panose="020B0604020202020204" pitchFamily="34" charset="0"/>
                <a:cs typeface="Arial" panose="020B0604020202020204" pitchFamily="34" charset="0"/>
              </a:rPr>
              <a:t>أقسام المكتبة الأخرى</a:t>
            </a:r>
            <a:endParaRPr lang="en-US" sz="2200" b="1" dirty="0">
              <a:latin typeface="Arial" panose="020B0604020202020204" pitchFamily="34" charset="0"/>
              <a:cs typeface="Arial" panose="020B0604020202020204" pitchFamily="34" charset="0"/>
            </a:endParaRPr>
          </a:p>
          <a:p>
            <a:pPr algn="ctr" rtl="0"/>
            <a:endParaRPr lang="en-US" sz="2200" b="1" dirty="0">
              <a:latin typeface="Arial" panose="020B0604020202020204" pitchFamily="34" charset="0"/>
              <a:cs typeface="Arial" panose="020B0604020202020204" pitchFamily="34" charset="0"/>
            </a:endParaRPr>
          </a:p>
          <a:p>
            <a:pPr algn="ctr" rtl="0"/>
            <a:endParaRPr lang="en-GB" sz="2400" b="1" dirty="0">
              <a:latin typeface="Arial" panose="020B0604020202020204" pitchFamily="34" charset="0"/>
              <a:cs typeface="Arial" panose="020B0604020202020204" pitchFamily="34" charset="0"/>
            </a:endParaRPr>
          </a:p>
          <a:p>
            <a:pPr algn="r" rtl="0"/>
            <a:endParaRPr lang="ar-KW" sz="2400" b="1" dirty="0">
              <a:latin typeface="Arial" panose="020B0604020202020204" pitchFamily="34" charset="0"/>
              <a:cs typeface="Arial" panose="020B0604020202020204" pitchFamily="34" charset="0"/>
            </a:endParaRPr>
          </a:p>
          <a:p>
            <a:pPr marL="285750" indent="-285750" algn="l" rtl="0">
              <a:buFontTx/>
              <a:buChar char="-"/>
            </a:pPr>
            <a:r>
              <a:rPr lang="en-US" sz="1900" b="1" dirty="0">
                <a:latin typeface="Arial" panose="020B0604020202020204" pitchFamily="34" charset="0"/>
                <a:cs typeface="Arial" panose="020B0604020202020204" pitchFamily="34" charset="0"/>
              </a:rPr>
              <a:t>Collection Development</a:t>
            </a:r>
            <a:r>
              <a:rPr lang="en-GB" sz="1900" b="1" dirty="0">
                <a:latin typeface="Arial" panose="020B0604020202020204" pitchFamily="34" charset="0"/>
                <a:cs typeface="Arial" panose="020B0604020202020204" pitchFamily="34" charset="0"/>
              </a:rPr>
              <a:t> Department</a:t>
            </a:r>
            <a:r>
              <a:rPr lang="en-US" sz="1900" b="1" dirty="0">
                <a:latin typeface="Arial" panose="020B0604020202020204" pitchFamily="34" charset="0"/>
                <a:cs typeface="Arial" panose="020B0604020202020204" pitchFamily="34" charset="0"/>
              </a:rPr>
              <a:t>	</a:t>
            </a:r>
            <a:r>
              <a:rPr lang="ar-KW" sz="1900" b="1"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       </a:t>
            </a:r>
            <a:r>
              <a:rPr lang="ar-KW" sz="1900" b="1" dirty="0">
                <a:latin typeface="Arial" panose="020B0604020202020204" pitchFamily="34" charset="0"/>
                <a:cs typeface="Arial" panose="020B0604020202020204" pitchFamily="34" charset="0"/>
              </a:rPr>
              <a:t>قسم تطوير المجموعات</a:t>
            </a:r>
            <a:endParaRPr lang="en-US" sz="1900" b="1" dirty="0">
              <a:latin typeface="Arial" panose="020B0604020202020204" pitchFamily="34" charset="0"/>
              <a:cs typeface="Arial" panose="020B0604020202020204" pitchFamily="34" charset="0"/>
            </a:endParaRPr>
          </a:p>
          <a:p>
            <a:pPr marL="285750" indent="-285750" algn="l" rtl="0">
              <a:buFontTx/>
              <a:buChar char="-"/>
            </a:pPr>
            <a:endParaRPr lang="en-US" sz="1900" b="1" dirty="0">
              <a:latin typeface="Arial" panose="020B0604020202020204" pitchFamily="34" charset="0"/>
              <a:cs typeface="Arial" panose="020B0604020202020204" pitchFamily="34" charset="0"/>
            </a:endParaRPr>
          </a:p>
          <a:p>
            <a:pPr marL="285750" indent="-285750" algn="l" rtl="0">
              <a:buFontTx/>
              <a:buChar char="-"/>
            </a:pPr>
            <a:endParaRPr lang="en-US" sz="1900" b="1" dirty="0">
              <a:latin typeface="Arial" panose="020B0604020202020204" pitchFamily="34" charset="0"/>
              <a:cs typeface="Arial" panose="020B0604020202020204" pitchFamily="34" charset="0"/>
            </a:endParaRPr>
          </a:p>
          <a:p>
            <a:pPr marL="285750" indent="-285750" algn="l" rtl="0">
              <a:buFontTx/>
              <a:buChar char="-"/>
            </a:pPr>
            <a:r>
              <a:rPr lang="en-US" sz="1900" b="1" dirty="0">
                <a:latin typeface="Arial" panose="020B0604020202020204" pitchFamily="34" charset="0"/>
                <a:cs typeface="Arial" panose="020B0604020202020204" pitchFamily="34" charset="0"/>
              </a:rPr>
              <a:t>Acquisitions Department				       </a:t>
            </a:r>
            <a:r>
              <a:rPr lang="ar-KW" sz="1900" b="1" dirty="0">
                <a:latin typeface="Arial" panose="020B0604020202020204" pitchFamily="34" charset="0"/>
                <a:cs typeface="Arial" panose="020B0604020202020204" pitchFamily="34" charset="0"/>
              </a:rPr>
              <a:t>قسم التزويد</a:t>
            </a:r>
            <a:r>
              <a:rPr lang="en-US" sz="1900" b="1" dirty="0">
                <a:latin typeface="Arial" panose="020B0604020202020204" pitchFamily="34" charset="0"/>
                <a:cs typeface="Arial" panose="020B0604020202020204" pitchFamily="34" charset="0"/>
              </a:rPr>
              <a:t> </a:t>
            </a:r>
          </a:p>
          <a:p>
            <a:pPr marL="285750" indent="-285750" algn="l" rtl="0">
              <a:buFontTx/>
              <a:buChar char="-"/>
            </a:pPr>
            <a:endParaRPr lang="en-US" sz="1900" b="1" dirty="0">
              <a:latin typeface="Arial" panose="020B0604020202020204" pitchFamily="34" charset="0"/>
              <a:cs typeface="Arial" panose="020B0604020202020204" pitchFamily="34" charset="0"/>
            </a:endParaRPr>
          </a:p>
          <a:p>
            <a:pPr marL="285750" indent="-285750" algn="l" rtl="0">
              <a:buFontTx/>
              <a:buChar char="-"/>
            </a:pPr>
            <a:endParaRPr lang="en-US" sz="1900" b="1" dirty="0">
              <a:latin typeface="Arial" panose="020B0604020202020204" pitchFamily="34" charset="0"/>
              <a:cs typeface="Arial" panose="020B0604020202020204" pitchFamily="34" charset="0"/>
            </a:endParaRPr>
          </a:p>
          <a:p>
            <a:pPr marL="285750" indent="-285750" algn="l" rtl="0">
              <a:buFontTx/>
              <a:buChar char="-"/>
            </a:pPr>
            <a:r>
              <a:rPr lang="en-US" sz="1900" b="1" dirty="0">
                <a:latin typeface="Arial" panose="020B0604020202020204" pitchFamily="34" charset="0"/>
                <a:cs typeface="Arial" panose="020B0604020202020204" pitchFamily="34" charset="0"/>
              </a:rPr>
              <a:t>Cataloguing </a:t>
            </a:r>
            <a:r>
              <a:rPr lang="en-GB" sz="1900" b="1" dirty="0">
                <a:latin typeface="Arial" panose="020B0604020202020204" pitchFamily="34" charset="0"/>
                <a:cs typeface="Arial" panose="020B0604020202020204" pitchFamily="34" charset="0"/>
              </a:rPr>
              <a:t>Department</a:t>
            </a:r>
            <a:r>
              <a:rPr lang="ar-KW" sz="1900" b="1"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                                                     </a:t>
            </a:r>
            <a:r>
              <a:rPr lang="ar-KW" sz="1900" b="1" dirty="0">
                <a:latin typeface="Arial" panose="020B0604020202020204" pitchFamily="34" charset="0"/>
                <a:cs typeface="Arial" panose="020B0604020202020204" pitchFamily="34" charset="0"/>
              </a:rPr>
              <a:t>قسم الفهرسة </a:t>
            </a:r>
            <a:r>
              <a:rPr lang="en-GB" sz="1900" b="1" dirty="0">
                <a:latin typeface="Arial" panose="020B0604020202020204" pitchFamily="34" charset="0"/>
                <a:cs typeface="Arial" panose="020B0604020202020204" pitchFamily="34" charset="0"/>
              </a:rPr>
              <a:t>   </a:t>
            </a:r>
            <a:endParaRPr lang="ar-KW"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020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custDataLst>
              <p:tags r:id="rId1"/>
            </p:custDataLst>
          </p:nvPr>
        </p:nvSpPr>
        <p:spPr>
          <a:xfrm>
            <a:off x="2051720" y="2746734"/>
            <a:ext cx="5762563" cy="1364531"/>
          </a:xfrm>
        </p:spPr>
        <p:txBody>
          <a:bodyPr>
            <a:normAutofit/>
          </a:bodyPr>
          <a:lstStyle/>
          <a:p>
            <a:pPr algn="ctr"/>
            <a:r>
              <a:rPr lang="en-US" sz="3200" b="1" dirty="0">
                <a:latin typeface="Arial" panose="020B0604020202020204" pitchFamily="34" charset="0"/>
                <a:cs typeface="Arial" panose="020B0604020202020204" pitchFamily="34" charset="0"/>
              </a:rPr>
              <a:t>HSC Library (HSCLA) Resources</a:t>
            </a:r>
          </a:p>
        </p:txBody>
      </p:sp>
    </p:spTree>
    <p:extLst>
      <p:ext uri="{BB962C8B-B14F-4D97-AF65-F5344CB8AC3E}">
        <p14:creationId xmlns:p14="http://schemas.microsoft.com/office/powerpoint/2010/main" val="160906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188640"/>
            <a:ext cx="8640960" cy="6408712"/>
          </a:xfrm>
        </p:spPr>
        <p:txBody>
          <a:bodyPr>
            <a:normAutofit fontScale="32500" lnSpcReduction="20000"/>
          </a:bodyPr>
          <a:lstStyle/>
          <a:p>
            <a:pPr algn="ctr"/>
            <a:r>
              <a:rPr lang="en-US" sz="6800" b="1" dirty="0">
                <a:solidFill>
                  <a:schemeClr val="tx1"/>
                </a:solidFill>
                <a:latin typeface="Arial" panose="020B0604020202020204" pitchFamily="34" charset="0"/>
                <a:cs typeface="Arial" panose="020B0604020202020204" pitchFamily="34" charset="0"/>
              </a:rPr>
              <a:t>HSC Library (HSCLA) Resources</a:t>
            </a:r>
          </a:p>
          <a:p>
            <a:pPr algn="l">
              <a:defRPr/>
            </a:pPr>
            <a:endParaRPr lang="en-US" sz="5000" dirty="0">
              <a:latin typeface="Arial" panose="020B0604020202020204" pitchFamily="34" charset="0"/>
              <a:cs typeface="Arial" panose="020B0604020202020204" pitchFamily="34" charset="0"/>
            </a:endParaRPr>
          </a:p>
          <a:p>
            <a:pPr algn="just">
              <a:defRPr/>
            </a:pPr>
            <a:endParaRPr lang="en-US" sz="5000" dirty="0">
              <a:latin typeface="Arial" panose="020B0604020202020204" pitchFamily="34" charset="0"/>
              <a:cs typeface="Arial" panose="020B0604020202020204" pitchFamily="34" charset="0"/>
            </a:endParaRPr>
          </a:p>
          <a:p>
            <a:pPr algn="just">
              <a:lnSpc>
                <a:spcPct val="120000"/>
              </a:lnSpc>
              <a:defRPr/>
            </a:pPr>
            <a:r>
              <a:rPr lang="en-US" sz="6200" b="1" dirty="0">
                <a:solidFill>
                  <a:schemeClr val="tx1"/>
                </a:solidFill>
                <a:latin typeface="Arial" panose="020B0604020202020204" pitchFamily="34" charset="0"/>
                <a:cs typeface="Arial" panose="020B0604020202020204" pitchFamily="34" charset="0"/>
              </a:rPr>
              <a:t>HSCLA has a significant amount of resources that include the Library Catalog</a:t>
            </a:r>
            <a:r>
              <a:rPr lang="en-US" sz="6200" dirty="0">
                <a:solidFill>
                  <a:schemeClr val="tx1"/>
                </a:solidFill>
                <a:latin typeface="Arial" panose="020B0604020202020204" pitchFamily="34" charset="0"/>
                <a:cs typeface="Arial" panose="020B0604020202020204" pitchFamily="34" charset="0"/>
              </a:rPr>
              <a:t>, </a:t>
            </a:r>
            <a:r>
              <a:rPr lang="en-US" sz="6200" b="1" dirty="0">
                <a:solidFill>
                  <a:schemeClr val="tx1"/>
                </a:solidFill>
                <a:latin typeface="Arial" panose="020B0604020202020204" pitchFamily="34" charset="0"/>
                <a:cs typeface="Arial" panose="020B0604020202020204" pitchFamily="34" charset="0"/>
              </a:rPr>
              <a:t>eBooks</a:t>
            </a:r>
            <a:r>
              <a:rPr lang="en-US" sz="6200" dirty="0">
                <a:solidFill>
                  <a:schemeClr val="tx1"/>
                </a:solidFill>
                <a:latin typeface="Arial" panose="020B0604020202020204" pitchFamily="34" charset="0"/>
                <a:cs typeface="Arial" panose="020B0604020202020204" pitchFamily="34" charset="0"/>
              </a:rPr>
              <a:t>, </a:t>
            </a:r>
            <a:r>
              <a:rPr lang="en-US" sz="6200" b="1" dirty="0">
                <a:solidFill>
                  <a:schemeClr val="tx1"/>
                </a:solidFill>
                <a:latin typeface="Arial" panose="020B0604020202020204" pitchFamily="34" charset="0"/>
                <a:cs typeface="Arial" panose="020B0604020202020204" pitchFamily="34" charset="0"/>
              </a:rPr>
              <a:t>Databases</a:t>
            </a:r>
            <a:r>
              <a:rPr lang="en-US" sz="6200" dirty="0">
                <a:solidFill>
                  <a:schemeClr val="tx1"/>
                </a:solidFill>
                <a:latin typeface="Arial" panose="020B0604020202020204" pitchFamily="34" charset="0"/>
                <a:cs typeface="Arial" panose="020B0604020202020204" pitchFamily="34" charset="0"/>
              </a:rPr>
              <a:t>, </a:t>
            </a:r>
            <a:r>
              <a:rPr lang="en-US" sz="6200" b="1" dirty="0">
                <a:solidFill>
                  <a:schemeClr val="tx1"/>
                </a:solidFill>
                <a:latin typeface="Arial" panose="020B0604020202020204" pitchFamily="34" charset="0"/>
                <a:cs typeface="Arial" panose="020B0604020202020204" pitchFamily="34" charset="0"/>
              </a:rPr>
              <a:t>Journals</a:t>
            </a:r>
            <a:r>
              <a:rPr lang="en-US" sz="6200" dirty="0">
                <a:solidFill>
                  <a:schemeClr val="tx1"/>
                </a:solidFill>
                <a:latin typeface="Arial" panose="020B0604020202020204" pitchFamily="34" charset="0"/>
                <a:cs typeface="Arial" panose="020B0604020202020204" pitchFamily="34" charset="0"/>
              </a:rPr>
              <a:t> </a:t>
            </a:r>
            <a:r>
              <a:rPr lang="en-US" sz="6200" dirty="0">
                <a:latin typeface="Arial" panose="020B0604020202020204" pitchFamily="34" charset="0"/>
                <a:cs typeface="Arial" panose="020B0604020202020204" pitchFamily="34" charset="0"/>
              </a:rPr>
              <a:t>and </a:t>
            </a:r>
            <a:r>
              <a:rPr lang="en-US" sz="6200" b="1" dirty="0">
                <a:solidFill>
                  <a:schemeClr val="tx1"/>
                </a:solidFill>
                <a:latin typeface="Arial" panose="020B0604020202020204" pitchFamily="34" charset="0"/>
                <a:cs typeface="Arial" panose="020B0604020202020204" pitchFamily="34" charset="0"/>
              </a:rPr>
              <a:t>Digital Collection</a:t>
            </a:r>
            <a:r>
              <a:rPr lang="en-US" sz="6200" dirty="0">
                <a:solidFill>
                  <a:schemeClr val="tx1"/>
                </a:solidFill>
                <a:latin typeface="Arial" panose="020B0604020202020204" pitchFamily="34" charset="0"/>
                <a:cs typeface="Arial" panose="020B0604020202020204" pitchFamily="34" charset="0"/>
              </a:rPr>
              <a:t>.</a:t>
            </a:r>
          </a:p>
          <a:p>
            <a:pPr algn="just">
              <a:lnSpc>
                <a:spcPct val="120000"/>
              </a:lnSpc>
              <a:defRPr/>
            </a:pPr>
            <a:endParaRPr lang="en-US" sz="6200" dirty="0">
              <a:solidFill>
                <a:schemeClr val="tx1"/>
              </a:solidFill>
              <a:latin typeface="Arial" panose="020B0604020202020204" pitchFamily="34" charset="0"/>
              <a:cs typeface="Arial" panose="020B0604020202020204" pitchFamily="34" charset="0"/>
            </a:endParaRPr>
          </a:p>
          <a:p>
            <a:pPr algn="just">
              <a:lnSpc>
                <a:spcPct val="120000"/>
              </a:lnSpc>
              <a:defRPr/>
            </a:pPr>
            <a:endParaRPr lang="en-US" sz="6200" dirty="0">
              <a:solidFill>
                <a:schemeClr val="tx1"/>
              </a:solidFill>
              <a:latin typeface="Arial" panose="020B0604020202020204" pitchFamily="34" charset="0"/>
              <a:cs typeface="Arial" panose="020B0604020202020204" pitchFamily="34" charset="0"/>
            </a:endParaRPr>
          </a:p>
          <a:p>
            <a:pPr algn="just">
              <a:lnSpc>
                <a:spcPct val="120000"/>
              </a:lnSpc>
            </a:pPr>
            <a:r>
              <a:rPr lang="en-US" sz="6200" b="1" dirty="0">
                <a:solidFill>
                  <a:srgbClr val="0000FF"/>
                </a:solidFill>
                <a:latin typeface="Arial" panose="020B0604020202020204" pitchFamily="34" charset="0"/>
                <a:cs typeface="Arial" panose="020B0604020202020204" pitchFamily="34" charset="0"/>
              </a:rPr>
              <a:t>Question: </a:t>
            </a:r>
            <a:r>
              <a:rPr lang="en-US" sz="6200" b="1" dirty="0">
                <a:solidFill>
                  <a:schemeClr val="tx1"/>
                </a:solidFill>
                <a:latin typeface="Arial" panose="020B0604020202020204" pitchFamily="34" charset="0"/>
                <a:cs typeface="Arial" panose="020B0604020202020204" pitchFamily="34" charset="0"/>
              </a:rPr>
              <a:t>How do you find resources such as books and journals at the library?</a:t>
            </a:r>
          </a:p>
          <a:p>
            <a:pPr algn="just">
              <a:lnSpc>
                <a:spcPct val="120000"/>
              </a:lnSpc>
            </a:pPr>
            <a:endParaRPr lang="en-US" sz="6200" b="1" dirty="0">
              <a:solidFill>
                <a:schemeClr val="tx1"/>
              </a:solidFill>
              <a:latin typeface="Arial" panose="020B0604020202020204" pitchFamily="34" charset="0"/>
              <a:cs typeface="Arial" panose="020B0604020202020204" pitchFamily="34" charset="0"/>
            </a:endParaRPr>
          </a:p>
          <a:p>
            <a:pPr algn="just">
              <a:lnSpc>
                <a:spcPct val="120000"/>
              </a:lnSpc>
            </a:pPr>
            <a:r>
              <a:rPr lang="en-US" sz="6200" b="1" dirty="0">
                <a:solidFill>
                  <a:srgbClr val="0000FF"/>
                </a:solidFill>
                <a:latin typeface="Arial" panose="020B0604020202020204" pitchFamily="34" charset="0"/>
                <a:cs typeface="Arial" panose="020B0604020202020204" pitchFamily="34" charset="0"/>
              </a:rPr>
              <a:t>Answer:</a:t>
            </a:r>
            <a:r>
              <a:rPr lang="en-US" sz="6200" b="1" dirty="0">
                <a:solidFill>
                  <a:schemeClr val="tx1"/>
                </a:solidFill>
                <a:latin typeface="Arial" panose="020B0604020202020204" pitchFamily="34" charset="0"/>
                <a:cs typeface="Arial" panose="020B0604020202020204" pitchFamily="34" charset="0"/>
              </a:rPr>
              <a:t> You find books and journals by using the Library Catalog.</a:t>
            </a:r>
          </a:p>
          <a:p>
            <a:pPr algn="just">
              <a:lnSpc>
                <a:spcPct val="120000"/>
              </a:lnSpc>
            </a:pPr>
            <a:endParaRPr lang="en-US" sz="6200" b="1" dirty="0">
              <a:solidFill>
                <a:schemeClr val="tx1"/>
              </a:solidFill>
            </a:endParaRPr>
          </a:p>
          <a:p>
            <a:pPr algn="just">
              <a:defRPr/>
            </a:pPr>
            <a:endParaRPr lang="en-US" sz="5900" dirty="0">
              <a:solidFill>
                <a:schemeClr val="tx1"/>
              </a:solidFill>
              <a:cs typeface="Calibri" pitchFamily="34" charset="0"/>
            </a:endParaRPr>
          </a:p>
          <a:p>
            <a:pPr algn="just">
              <a:defRPr/>
            </a:pPr>
            <a:endParaRPr lang="en-US" sz="4000" dirty="0">
              <a:solidFill>
                <a:schemeClr val="tx1"/>
              </a:solidFill>
              <a:cs typeface="Calibri" pitchFamily="34" charset="0"/>
            </a:endParaRPr>
          </a:p>
          <a:p>
            <a:pPr algn="just">
              <a:defRPr/>
            </a:pPr>
            <a:r>
              <a:rPr lang="en-US" sz="2800" dirty="0">
                <a:solidFill>
                  <a:schemeClr val="tx1"/>
                </a:solidFill>
                <a:cs typeface="Arial" charset="0"/>
              </a:rPr>
              <a:t>  </a:t>
            </a:r>
          </a:p>
          <a:p>
            <a:pPr algn="l"/>
            <a:endParaRPr lang="en-US" sz="2800" dirty="0">
              <a:solidFill>
                <a:schemeClr val="tx1"/>
              </a:solidFill>
            </a:endParaRPr>
          </a:p>
        </p:txBody>
      </p:sp>
    </p:spTree>
    <p:extLst>
      <p:ext uri="{BB962C8B-B14F-4D97-AF65-F5344CB8AC3E}">
        <p14:creationId xmlns:p14="http://schemas.microsoft.com/office/powerpoint/2010/main" val="29034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9724530-3130-4151-80A9-577AFF4EB14B}"/>
              </a:ext>
            </a:extLst>
          </p:cNvPr>
          <p:cNvSpPr txBox="1"/>
          <p:nvPr/>
        </p:nvSpPr>
        <p:spPr>
          <a:xfrm>
            <a:off x="395536" y="332656"/>
            <a:ext cx="8424936" cy="2920736"/>
          </a:xfrm>
          <a:prstGeom prst="rect">
            <a:avLst/>
          </a:prstGeom>
          <a:noFill/>
        </p:spPr>
        <p:txBody>
          <a:bodyPr wrap="square">
            <a:spAutoFit/>
          </a:bodyPr>
          <a:lstStyle/>
          <a:p>
            <a:pPr algn="ctr" rtl="0">
              <a:defRPr/>
            </a:pPr>
            <a:r>
              <a:rPr lang="en-US" sz="2200" b="1" dirty="0">
                <a:solidFill>
                  <a:schemeClr val="tx1"/>
                </a:solidFill>
                <a:latin typeface="Arial" panose="020B0604020202020204" pitchFamily="34" charset="0"/>
                <a:cs typeface="Arial" panose="020B0604020202020204" pitchFamily="34" charset="0"/>
              </a:rPr>
              <a:t>e-Library Catalog (Online Catalog)</a:t>
            </a:r>
          </a:p>
          <a:p>
            <a:pPr algn="ctr" rtl="0">
              <a:defRPr/>
            </a:pPr>
            <a:r>
              <a:rPr lang="ar-KW" sz="2200" b="1" dirty="0">
                <a:solidFill>
                  <a:schemeClr val="tx1"/>
                </a:solidFill>
                <a:latin typeface="Arial" panose="020B0604020202020204" pitchFamily="34" charset="0"/>
                <a:cs typeface="Arial" panose="020B0604020202020204" pitchFamily="34" charset="0"/>
              </a:rPr>
              <a:t>فهرس المكتبة)</a:t>
            </a:r>
            <a:r>
              <a:rPr lang="en-US" sz="2200" b="1" dirty="0">
                <a:solidFill>
                  <a:schemeClr val="tx1"/>
                </a:solidFill>
                <a:latin typeface="Arial" panose="020B0604020202020204" pitchFamily="34" charset="0"/>
                <a:cs typeface="Arial" panose="020B0604020202020204" pitchFamily="34" charset="0"/>
              </a:rPr>
              <a:t>)</a:t>
            </a:r>
          </a:p>
          <a:p>
            <a:pPr algn="ctr" rtl="0">
              <a:defRPr/>
            </a:pPr>
            <a:endParaRPr lang="en-US" sz="2200" b="1" dirty="0">
              <a:solidFill>
                <a:schemeClr val="tx1"/>
              </a:solidFill>
              <a:latin typeface="Arial" panose="020B0604020202020204" pitchFamily="34" charset="0"/>
              <a:cs typeface="Arial" panose="020B0604020202020204" pitchFamily="34" charset="0"/>
            </a:endParaRPr>
          </a:p>
          <a:p>
            <a:pPr algn="just" rtl="0">
              <a:lnSpc>
                <a:spcPct val="120000"/>
              </a:lnSpc>
              <a:defRPr/>
            </a:pPr>
            <a:r>
              <a:rPr lang="en-US" sz="2000" b="1" dirty="0">
                <a:solidFill>
                  <a:schemeClr val="tx1"/>
                </a:solidFill>
                <a:latin typeface="Arial" panose="020B0604020202020204" pitchFamily="34" charset="0"/>
                <a:cs typeface="Arial" panose="020B0604020202020204" pitchFamily="34" charset="0"/>
              </a:rPr>
              <a:t>The Library Catalog provides information about books, journals, audiovisual material and eBooks of HSCLA collection. The online library catalog can be used to search for the availability and location of items in the library. It also allows you to view your account in the library and place hold requests for items.</a:t>
            </a:r>
          </a:p>
        </p:txBody>
      </p:sp>
      <p:pic>
        <p:nvPicPr>
          <p:cNvPr id="11" name="Picture 10">
            <a:extLst>
              <a:ext uri="{FF2B5EF4-FFF2-40B4-BE49-F238E27FC236}">
                <a16:creationId xmlns:a16="http://schemas.microsoft.com/office/drawing/2014/main" id="{5641653A-A89E-40F6-9B8F-8809A887A7EC}"/>
              </a:ext>
            </a:extLst>
          </p:cNvPr>
          <p:cNvPicPr>
            <a:picLocks noChangeAspect="1"/>
          </p:cNvPicPr>
          <p:nvPr/>
        </p:nvPicPr>
        <p:blipFill>
          <a:blip r:embed="rId5"/>
          <a:stretch>
            <a:fillRect/>
          </a:stretch>
        </p:blipFill>
        <p:spPr>
          <a:xfrm>
            <a:off x="251520" y="3594885"/>
            <a:ext cx="8640960" cy="29641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A87E0AC0-AC6C-451F-A505-89B0D12873EF}"/>
              </a:ext>
            </a:extLst>
          </p:cNvPr>
          <p:cNvSpPr/>
          <p:nvPr>
            <p:custDataLst>
              <p:tags r:id="rId1"/>
            </p:custDataLst>
          </p:nvPr>
        </p:nvSpPr>
        <p:spPr>
          <a:xfrm>
            <a:off x="2987824" y="5301209"/>
            <a:ext cx="794672" cy="1224136"/>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52F454-DDBE-4A7C-B8CC-881A5DACE1A0}"/>
              </a:ext>
            </a:extLst>
          </p:cNvPr>
          <p:cNvSpPr/>
          <p:nvPr>
            <p:custDataLst>
              <p:tags r:id="rId2"/>
            </p:custDataLst>
          </p:nvPr>
        </p:nvSpPr>
        <p:spPr>
          <a:xfrm>
            <a:off x="3837909" y="5188002"/>
            <a:ext cx="2521465" cy="48018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25524E9-3D60-4FED-8623-19623395E925}"/>
              </a:ext>
            </a:extLst>
          </p:cNvPr>
          <p:cNvCxnSpPr>
            <a:cxnSpLocks/>
          </p:cNvCxnSpPr>
          <p:nvPr/>
        </p:nvCxnSpPr>
        <p:spPr>
          <a:xfrm flipH="1">
            <a:off x="6156176" y="4569190"/>
            <a:ext cx="754636" cy="48018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Speech Bubble: Rectangle 15">
            <a:extLst>
              <a:ext uri="{FF2B5EF4-FFF2-40B4-BE49-F238E27FC236}">
                <a16:creationId xmlns:a16="http://schemas.microsoft.com/office/drawing/2014/main" id="{5CCE5FA5-36F9-4178-ACDE-A5399D088F78}"/>
              </a:ext>
            </a:extLst>
          </p:cNvPr>
          <p:cNvSpPr/>
          <p:nvPr>
            <p:custDataLst>
              <p:tags r:id="rId3"/>
            </p:custDataLst>
          </p:nvPr>
        </p:nvSpPr>
        <p:spPr>
          <a:xfrm>
            <a:off x="7049982" y="3789040"/>
            <a:ext cx="1686977" cy="2314576"/>
          </a:xfrm>
          <a:prstGeom prst="wedgeRectCallout">
            <a:avLst>
              <a:gd name="adj1" fmla="val -48340"/>
              <a:gd name="adj2" fmla="val 35655"/>
            </a:avLst>
          </a:prstGeom>
          <a:solidFill>
            <a:schemeClr val="accent3">
              <a:lumMod val="40000"/>
              <a:lumOff val="60000"/>
            </a:schemeClr>
          </a:solidFill>
          <a:ln w="31750" cap="rnd"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1" eaLnBrk="0" fontAlgn="auto" latinLnBrk="0" hangingPunct="0">
              <a:lnSpc>
                <a:spcPct val="100000"/>
              </a:lnSpc>
              <a:spcBef>
                <a:spcPts val="0"/>
              </a:spcBef>
              <a:spcAft>
                <a:spcPts val="0"/>
              </a:spcAft>
              <a:buClrTx/>
              <a:buSzTx/>
              <a:buFontTx/>
              <a:buNone/>
              <a:tabLst/>
              <a:defRPr/>
            </a:pPr>
            <a:r>
              <a:rPr kumimoji="0" lang="en-US" altLang="zh-CN" sz="1300" b="1" i="0" u="sng" strike="noStrike" kern="1200" cap="none" spc="0" normalizeH="0" baseline="0" noProof="0" dirty="0">
                <a:ln>
                  <a:noFill/>
                </a:ln>
                <a:solidFill>
                  <a:srgbClr val="0000FF"/>
                </a:solidFill>
                <a:effectLst/>
                <a:uLnTx/>
                <a:uFillTx/>
                <a:latin typeface="Corbel" panose="020B0503020204020204"/>
                <a:ea typeface="SimSun" pitchFamily="2" charset="-122"/>
                <a:cs typeface="+mn-cs"/>
              </a:rPr>
              <a:t>Search the Catalog by</a:t>
            </a:r>
            <a:r>
              <a:rPr kumimoji="0" lang="en-US" altLang="zh-CN" sz="1300" b="1" i="0" u="none" strike="noStrike" kern="1200" cap="none" spc="0" normalizeH="0" baseline="0" noProof="0" dirty="0">
                <a:ln>
                  <a:noFill/>
                </a:ln>
                <a:solidFill>
                  <a:srgbClr val="0000FF"/>
                </a:solidFill>
                <a:effectLst/>
                <a:uLnTx/>
                <a:uFillTx/>
                <a:latin typeface="Corbel" panose="020B0503020204020204"/>
                <a:ea typeface="SimSun" pitchFamily="2" charset="-122"/>
                <a:cs typeface="+mn-cs"/>
              </a:rPr>
              <a:t>:</a:t>
            </a:r>
          </a:p>
          <a:p>
            <a:pPr marL="0" marR="0" lvl="0" indent="0" algn="ctr" defTabSz="914400" rtl="1" eaLnBrk="0" fontAlgn="auto" latinLnBrk="0" hangingPunct="0">
              <a:lnSpc>
                <a:spcPct val="100000"/>
              </a:lnSpc>
              <a:spcBef>
                <a:spcPts val="0"/>
              </a:spcBef>
              <a:spcAft>
                <a:spcPts val="0"/>
              </a:spcAft>
              <a:buClrTx/>
              <a:buSzTx/>
              <a:buFontTx/>
              <a:buNone/>
              <a:tabLst/>
              <a:defRPr/>
            </a:pPr>
            <a:endParaRPr kumimoji="0" lang="en-US" altLang="zh-CN" sz="1300" b="1" i="0" u="none" strike="noStrike" kern="1200" cap="none" spc="0" normalizeH="0" baseline="0" noProof="0" dirty="0">
              <a:ln>
                <a:noFill/>
              </a:ln>
              <a:solidFill>
                <a:srgbClr val="0000FF"/>
              </a:solidFill>
              <a:effectLst/>
              <a:uLnTx/>
              <a:uFillTx/>
              <a:latin typeface="Corbel" panose="020B0503020204020204"/>
              <a:ea typeface="SimSun" pitchFamily="2" charset="-122"/>
              <a:cs typeface="+mn-cs"/>
            </a:endParaRPr>
          </a:p>
          <a:p>
            <a:pPr marL="0" marR="0" lvl="0" indent="0" algn="l" defTabSz="914400" rtl="1" eaLnBrk="0" fontAlgn="auto" latinLnBrk="0" hangingPunct="0">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Corbel" panose="020B0503020204020204"/>
                <a:ea typeface="SimSun" pitchFamily="2" charset="-122"/>
                <a:cs typeface="+mn-cs"/>
              </a:rPr>
              <a:t>-Keyword</a:t>
            </a:r>
          </a:p>
          <a:p>
            <a:pPr marL="0" marR="0" lvl="0" indent="0" algn="l" defTabSz="914400" rtl="1" eaLnBrk="0" fontAlgn="auto" latinLnBrk="0" hangingPunct="0">
              <a:lnSpc>
                <a:spcPct val="100000"/>
              </a:lnSpc>
              <a:spcBef>
                <a:spcPts val="0"/>
              </a:spcBef>
              <a:spcAft>
                <a:spcPts val="0"/>
              </a:spcAft>
              <a:buClrTx/>
              <a:buSzTx/>
              <a:buFontTx/>
              <a:buNone/>
              <a:tabLst/>
              <a:defRPr/>
            </a:pPr>
            <a:r>
              <a:rPr lang="en-US" sz="1300" b="1" dirty="0">
                <a:solidFill>
                  <a:srgbClr val="0000FF"/>
                </a:solidFill>
                <a:latin typeface="Corbel" panose="020B0503020204020204"/>
                <a:ea typeface="SimSun" pitchFamily="2" charset="-122"/>
              </a:rPr>
              <a:t>-Title</a:t>
            </a:r>
          </a:p>
          <a:p>
            <a:pPr marL="0" marR="0" lvl="0" indent="0" algn="l" defTabSz="914400" rtl="1" eaLnBrk="0" fontAlgn="auto" latinLnBrk="0" hangingPunct="0">
              <a:lnSpc>
                <a:spcPct val="100000"/>
              </a:lnSpc>
              <a:spcBef>
                <a:spcPts val="0"/>
              </a:spcBef>
              <a:spcAft>
                <a:spcPts val="0"/>
              </a:spcAft>
              <a:buClrTx/>
              <a:buSzTx/>
              <a:buFontTx/>
              <a:buNone/>
              <a:tabLst/>
              <a:defRPr/>
            </a:pPr>
            <a:r>
              <a:rPr lang="en-US" sz="1300" b="1" dirty="0">
                <a:solidFill>
                  <a:srgbClr val="0000FF"/>
                </a:solidFill>
                <a:latin typeface="Corbel" panose="020B0503020204020204"/>
                <a:ea typeface="SimSun" pitchFamily="2" charset="-122"/>
              </a:rPr>
              <a:t>-Journal Title</a:t>
            </a:r>
          </a:p>
          <a:p>
            <a:pPr marL="0" marR="0" lvl="0" indent="0" algn="l" defTabSz="914400" rtl="1" eaLnBrk="0" fontAlgn="auto" latinLnBrk="0" hangingPunct="0">
              <a:lnSpc>
                <a:spcPct val="100000"/>
              </a:lnSpc>
              <a:spcBef>
                <a:spcPts val="0"/>
              </a:spcBef>
              <a:spcAft>
                <a:spcPts val="0"/>
              </a:spcAft>
              <a:buClrTx/>
              <a:buSzTx/>
              <a:buFontTx/>
              <a:buNone/>
              <a:tabLst/>
              <a:defRPr/>
            </a:pPr>
            <a:r>
              <a:rPr lang="en-US" sz="1300" b="1" dirty="0">
                <a:solidFill>
                  <a:srgbClr val="0000FF"/>
                </a:solidFill>
                <a:latin typeface="Corbel" panose="020B0503020204020204"/>
                <a:ea typeface="SimSun" pitchFamily="2" charset="-122"/>
              </a:rPr>
              <a:t>-Author</a:t>
            </a:r>
          </a:p>
          <a:p>
            <a:pPr marL="0" marR="0" lvl="0" indent="0" algn="l" defTabSz="914400" rtl="1" eaLnBrk="0" fontAlgn="auto" latinLnBrk="0" hangingPunct="0">
              <a:lnSpc>
                <a:spcPct val="100000"/>
              </a:lnSpc>
              <a:spcBef>
                <a:spcPts val="0"/>
              </a:spcBef>
              <a:spcAft>
                <a:spcPts val="0"/>
              </a:spcAft>
              <a:buClrTx/>
              <a:buSzTx/>
              <a:buFontTx/>
              <a:buNone/>
              <a:tabLst/>
              <a:defRPr/>
            </a:pPr>
            <a:r>
              <a:rPr lang="en-US" sz="1300" b="1" dirty="0">
                <a:solidFill>
                  <a:srgbClr val="0000FF"/>
                </a:solidFill>
                <a:latin typeface="Corbel" panose="020B0503020204020204"/>
                <a:ea typeface="SimSun" pitchFamily="2" charset="-122"/>
              </a:rPr>
              <a:t>-Subject</a:t>
            </a:r>
          </a:p>
          <a:p>
            <a:pPr marL="0" marR="0" lvl="0" indent="0" algn="l" defTabSz="914400" rtl="1" eaLnBrk="0" fontAlgn="auto" latinLnBrk="0" hangingPunct="0">
              <a:lnSpc>
                <a:spcPct val="100000"/>
              </a:lnSpc>
              <a:spcBef>
                <a:spcPts val="0"/>
              </a:spcBef>
              <a:spcAft>
                <a:spcPts val="0"/>
              </a:spcAft>
              <a:buClrTx/>
              <a:buSzTx/>
              <a:buFontTx/>
              <a:buNone/>
              <a:tabLst/>
              <a:defRPr/>
            </a:pPr>
            <a:r>
              <a:rPr lang="en-US" sz="1300" b="1" dirty="0">
                <a:solidFill>
                  <a:srgbClr val="0000FF"/>
                </a:solidFill>
                <a:latin typeface="Corbel" panose="020B0503020204020204"/>
                <a:ea typeface="SimSun" pitchFamily="2" charset="-122"/>
              </a:rPr>
              <a:t>-Resource Name</a:t>
            </a:r>
          </a:p>
        </p:txBody>
      </p:sp>
    </p:spTree>
    <p:extLst>
      <p:ext uri="{BB962C8B-B14F-4D97-AF65-F5344CB8AC3E}">
        <p14:creationId xmlns:p14="http://schemas.microsoft.com/office/powerpoint/2010/main" val="35378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custDataLst>
              <p:tags r:id="rId1"/>
            </p:custDataLst>
          </p:nvPr>
        </p:nvSpPr>
        <p:spPr>
          <a:xfrm>
            <a:off x="146201" y="214326"/>
            <a:ext cx="8784976" cy="6480720"/>
          </a:xfrm>
        </p:spPr>
        <p:txBody>
          <a:bodyPr>
            <a:normAutofit/>
          </a:bodyPr>
          <a:lstStyle/>
          <a:p>
            <a:pPr algn="just"/>
            <a:r>
              <a:rPr lang="en-US" sz="2000" b="1" dirty="0">
                <a:solidFill>
                  <a:schemeClr val="tx1"/>
                </a:solidFill>
                <a:latin typeface="Arial" panose="020B0604020202020204" pitchFamily="34" charset="0"/>
                <a:cs typeface="Arial" panose="020B0604020202020204" pitchFamily="34" charset="0"/>
              </a:rPr>
              <a:t>After performing a search using the catalog, you will be provided with full information about the item as well as the Holdings Information of the book or journal.</a:t>
            </a:r>
          </a:p>
        </p:txBody>
      </p:sp>
      <p:pic>
        <p:nvPicPr>
          <p:cNvPr id="8" name="Picture 7"/>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12823" y="4558269"/>
            <a:ext cx="8718354"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p:cNvSpPr/>
          <p:nvPr>
            <p:custDataLst>
              <p:tags r:id="rId3"/>
            </p:custDataLst>
          </p:nvPr>
        </p:nvSpPr>
        <p:spPr>
          <a:xfrm>
            <a:off x="5400092" y="6136012"/>
            <a:ext cx="360040"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070" name="Straight Arrow Connector 2069"/>
          <p:cNvCxnSpPr/>
          <p:nvPr/>
        </p:nvCxnSpPr>
        <p:spPr>
          <a:xfrm>
            <a:off x="3779912" y="4359117"/>
            <a:ext cx="1800200" cy="1949704"/>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23928" y="5877272"/>
            <a:ext cx="1656184" cy="431549"/>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A6F434C-C9D0-44EB-AFA3-349147A8CE6B}"/>
              </a:ext>
            </a:extLst>
          </p:cNvPr>
          <p:cNvPicPr>
            <a:picLocks noChangeAspect="1"/>
          </p:cNvPicPr>
          <p:nvPr>
            <p:custDataLst>
              <p:tags r:id="rId4"/>
            </p:custDataLst>
          </p:nvPr>
        </p:nvPicPr>
        <p:blipFill>
          <a:blip r:embed="rId10"/>
          <a:stretch>
            <a:fillRect/>
          </a:stretch>
        </p:blipFill>
        <p:spPr>
          <a:xfrm>
            <a:off x="212822" y="1532710"/>
            <a:ext cx="8718355" cy="2639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Callout: Up Arrow 1">
            <a:extLst>
              <a:ext uri="{FF2B5EF4-FFF2-40B4-BE49-F238E27FC236}">
                <a16:creationId xmlns:a16="http://schemas.microsoft.com/office/drawing/2014/main" id="{CD330757-DBCF-4792-B576-7ABD674D99B9}"/>
              </a:ext>
            </a:extLst>
          </p:cNvPr>
          <p:cNvSpPr/>
          <p:nvPr>
            <p:custDataLst>
              <p:tags r:id="rId5"/>
            </p:custDataLst>
          </p:nvPr>
        </p:nvSpPr>
        <p:spPr>
          <a:xfrm>
            <a:off x="5166066" y="2649740"/>
            <a:ext cx="2988332" cy="1205830"/>
          </a:xfrm>
          <a:prstGeom prst="upArrowCallout">
            <a:avLst>
              <a:gd name="adj1" fmla="val 14985"/>
              <a:gd name="adj2" fmla="val 16123"/>
              <a:gd name="adj3" fmla="val 22781"/>
              <a:gd name="adj4" fmla="val 64977"/>
            </a:avLst>
          </a:prstGeom>
          <a:solidFill>
            <a:schemeClr val="accent3">
              <a:lumMod val="40000"/>
              <a:lumOff val="60000"/>
            </a:schemeClr>
          </a:solidFill>
          <a:ln w="22225" cap="rnd" cmpd="sng" algn="ctr">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FF"/>
                </a:solidFill>
              </a:rPr>
              <a:t>You will need the Call Number  to locate the book on the shelf</a:t>
            </a:r>
          </a:p>
        </p:txBody>
      </p:sp>
      <p:sp>
        <p:nvSpPr>
          <p:cNvPr id="6" name="Rectangle 5">
            <a:extLst>
              <a:ext uri="{FF2B5EF4-FFF2-40B4-BE49-F238E27FC236}">
                <a16:creationId xmlns:a16="http://schemas.microsoft.com/office/drawing/2014/main" id="{36680B64-8923-453E-8215-83134CA245C3}"/>
              </a:ext>
            </a:extLst>
          </p:cNvPr>
          <p:cNvSpPr/>
          <p:nvPr>
            <p:custDataLst>
              <p:tags r:id="rId6"/>
            </p:custDataLst>
          </p:nvPr>
        </p:nvSpPr>
        <p:spPr>
          <a:xfrm>
            <a:off x="5580112" y="2204864"/>
            <a:ext cx="2160240" cy="39546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82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custDataLst>
              <p:tags r:id="rId1"/>
            </p:custDataLst>
          </p:nvPr>
        </p:nvSpPr>
        <p:spPr>
          <a:xfrm>
            <a:off x="179511" y="116632"/>
            <a:ext cx="8721027" cy="6741368"/>
          </a:xfrm>
        </p:spPr>
        <p:txBody>
          <a:bodyPr>
            <a:noAutofit/>
          </a:bodyPr>
          <a:lstStyle/>
          <a:p>
            <a:pPr algn="ctr"/>
            <a:r>
              <a:rPr lang="ar-KW" sz="2200" b="1" dirty="0">
                <a:solidFill>
                  <a:schemeClr val="tx1"/>
                </a:solidFill>
                <a:latin typeface="Arial" panose="020B0604020202020204" pitchFamily="34" charset="0"/>
                <a:cs typeface="Arial" panose="020B0604020202020204" pitchFamily="34" charset="0"/>
              </a:rPr>
              <a:t>  </a:t>
            </a:r>
            <a:r>
              <a:rPr lang="en-US" sz="2200" b="1" dirty="0">
                <a:solidFill>
                  <a:schemeClr val="tx1"/>
                </a:solidFill>
                <a:latin typeface="Arial" panose="020B0604020202020204" pitchFamily="34" charset="0"/>
                <a:cs typeface="Arial" panose="020B0604020202020204" pitchFamily="34" charset="0"/>
              </a:rPr>
              <a:t>Journals </a:t>
            </a:r>
          </a:p>
          <a:p>
            <a:pPr algn="ctr"/>
            <a:r>
              <a:rPr lang="ar-KW" sz="2200" b="1" dirty="0">
                <a:solidFill>
                  <a:schemeClr val="tx1"/>
                </a:solidFill>
                <a:latin typeface="Arial" panose="020B0604020202020204" pitchFamily="34" charset="0"/>
                <a:cs typeface="Arial" panose="020B0604020202020204" pitchFamily="34" charset="0"/>
              </a:rPr>
              <a:t>(الدوريات)</a:t>
            </a:r>
            <a:endParaRPr lang="en-US" sz="2200" b="1" dirty="0">
              <a:solidFill>
                <a:schemeClr val="tx1"/>
              </a:solidFill>
              <a:latin typeface="Arial" panose="020B0604020202020204" pitchFamily="34" charset="0"/>
              <a:cs typeface="Arial" panose="020B0604020202020204" pitchFamily="34" charset="0"/>
            </a:endParaRPr>
          </a:p>
          <a:p>
            <a:pPr algn="just"/>
            <a:endParaRPr lang="en-US" b="1" dirty="0">
              <a:solidFill>
                <a:schemeClr val="tx1"/>
              </a:solidFill>
              <a:latin typeface="Arial" panose="020B0604020202020204" pitchFamily="34" charset="0"/>
              <a:cs typeface="Arial" panose="020B0604020202020204" pitchFamily="34" charset="0"/>
            </a:endParaRPr>
          </a:p>
          <a:p>
            <a:pPr algn="just"/>
            <a:endParaRPr lang="en-US" sz="1900" b="1" dirty="0">
              <a:solidFill>
                <a:schemeClr val="tx1"/>
              </a:solidFill>
              <a:latin typeface="Arial" panose="020B0604020202020204" pitchFamily="34" charset="0"/>
              <a:cs typeface="Arial" panose="020B0604020202020204" pitchFamily="34" charset="0"/>
            </a:endParaRPr>
          </a:p>
          <a:p>
            <a:pPr algn="just"/>
            <a:endParaRPr lang="en-US" sz="1700" b="1" dirty="0">
              <a:solidFill>
                <a:schemeClr val="tx1"/>
              </a:solidFill>
              <a:latin typeface="Arial" panose="020B0604020202020204" pitchFamily="34" charset="0"/>
              <a:cs typeface="Arial" panose="020B0604020202020204" pitchFamily="34" charset="0"/>
            </a:endParaRPr>
          </a:p>
          <a:p>
            <a:pPr algn="just"/>
            <a:r>
              <a:rPr lang="en-US" sz="1700" b="1" dirty="0">
                <a:solidFill>
                  <a:schemeClr val="tx1"/>
                </a:solidFill>
                <a:latin typeface="Arial" panose="020B0604020202020204" pitchFamily="34" charset="0"/>
                <a:cs typeface="Arial" panose="020B0604020202020204" pitchFamily="34" charset="0"/>
              </a:rPr>
              <a:t>Print Journals are located in the reference room while Online journals can be accessed online from the library’s homepage.</a:t>
            </a:r>
          </a:p>
          <a:p>
            <a:pPr algn="l"/>
            <a:endParaRPr lang="en-US" sz="1700" b="1" u="sng" dirty="0">
              <a:solidFill>
                <a:schemeClr val="tx1"/>
              </a:solidFill>
              <a:latin typeface="Arial" panose="020B0604020202020204" pitchFamily="34" charset="0"/>
              <a:cs typeface="Arial" panose="020B0604020202020204" pitchFamily="34" charset="0"/>
            </a:endParaRPr>
          </a:p>
          <a:p>
            <a:pPr algn="l"/>
            <a:r>
              <a:rPr lang="en-US" sz="1700" b="1" u="sng" dirty="0">
                <a:solidFill>
                  <a:schemeClr val="tx1"/>
                </a:solidFill>
                <a:latin typeface="Arial" panose="020B0604020202020204" pitchFamily="34" charset="0"/>
                <a:cs typeface="Arial" panose="020B0604020202020204" pitchFamily="34" charset="0"/>
              </a:rPr>
              <a:t>To access full text journals online</a:t>
            </a:r>
            <a:r>
              <a:rPr lang="en-US" sz="1700" b="1" dirty="0">
                <a:solidFill>
                  <a:schemeClr val="tx1"/>
                </a:solidFill>
                <a:latin typeface="Arial" panose="020B0604020202020204" pitchFamily="34" charset="0"/>
                <a:cs typeface="Arial" panose="020B0604020202020204" pitchFamily="34" charset="0"/>
              </a:rPr>
              <a:t>:</a:t>
            </a:r>
          </a:p>
          <a:p>
            <a:pPr algn="l"/>
            <a:r>
              <a:rPr lang="en-US" sz="1700" b="1" dirty="0">
                <a:solidFill>
                  <a:schemeClr val="tx1"/>
                </a:solidFill>
                <a:latin typeface="Arial" panose="020B0604020202020204" pitchFamily="34" charset="0"/>
                <a:cs typeface="Arial" panose="020B0604020202020204" pitchFamily="34" charset="0"/>
              </a:rPr>
              <a:t>-Access the library homepage at: </a:t>
            </a:r>
            <a:r>
              <a:rPr lang="en-US" sz="1700" b="1" dirty="0">
                <a:solidFill>
                  <a:schemeClr val="tx1"/>
                </a:solidFill>
                <a:latin typeface="Arial" panose="020B0604020202020204" pitchFamily="34" charset="0"/>
                <a:cs typeface="Arial" panose="020B0604020202020204" pitchFamily="34" charset="0"/>
                <a:hlinkClick r:id="rId5"/>
              </a:rPr>
              <a:t>http://hsclibrary.ku.edu.kw</a:t>
            </a:r>
            <a:endParaRPr lang="en-US" sz="1700" b="1" dirty="0">
              <a:solidFill>
                <a:schemeClr val="tx1"/>
              </a:solidFill>
              <a:latin typeface="Arial" panose="020B0604020202020204" pitchFamily="34" charset="0"/>
              <a:cs typeface="Arial" panose="020B0604020202020204" pitchFamily="34" charset="0"/>
            </a:endParaRPr>
          </a:p>
          <a:p>
            <a:pPr algn="l"/>
            <a:r>
              <a:rPr lang="en-US" sz="1700" b="1" dirty="0">
                <a:solidFill>
                  <a:schemeClr val="tx1"/>
                </a:solidFill>
                <a:latin typeface="Arial" panose="020B0604020202020204" pitchFamily="34" charset="0"/>
                <a:cs typeface="Arial" panose="020B0604020202020204" pitchFamily="34" charset="0"/>
              </a:rPr>
              <a:t>-Click on Periodicals</a:t>
            </a:r>
          </a:p>
          <a:p>
            <a:pPr algn="l"/>
            <a:r>
              <a:rPr lang="en-US" sz="1700" b="1" dirty="0">
                <a:solidFill>
                  <a:schemeClr val="tx1"/>
                </a:solidFill>
                <a:latin typeface="Arial" panose="020B0604020202020204" pitchFamily="34" charset="0"/>
                <a:cs typeface="Arial" panose="020B0604020202020204" pitchFamily="34" charset="0"/>
              </a:rPr>
              <a:t>-Select </a:t>
            </a:r>
            <a:r>
              <a:rPr lang="en-US" sz="1700" b="1" dirty="0" err="1">
                <a:solidFill>
                  <a:schemeClr val="tx1"/>
                </a:solidFill>
                <a:latin typeface="Arial" panose="020B0604020202020204" pitchFamily="34" charset="0"/>
                <a:cs typeface="Arial" panose="020B0604020202020204" pitchFamily="34" charset="0"/>
              </a:rPr>
              <a:t>VDiscovery</a:t>
            </a:r>
            <a:endParaRPr lang="en-US" sz="1700" b="1" dirty="0">
              <a:solidFill>
                <a:schemeClr val="tx1"/>
              </a:solidFill>
              <a:latin typeface="Arial" panose="020B0604020202020204" pitchFamily="34" charset="0"/>
              <a:cs typeface="Arial" panose="020B0604020202020204" pitchFamily="34" charset="0"/>
            </a:endParaRPr>
          </a:p>
          <a:p>
            <a:pPr algn="just"/>
            <a:r>
              <a:rPr lang="en-US" sz="1700" b="1" dirty="0">
                <a:solidFill>
                  <a:schemeClr val="tx1"/>
                </a:solidFill>
                <a:latin typeface="Arial" panose="020B0604020202020204" pitchFamily="34" charset="0"/>
                <a:cs typeface="Arial" panose="020B0604020202020204" pitchFamily="34" charset="0"/>
              </a:rPr>
              <a:t>Or </a:t>
            </a:r>
          </a:p>
          <a:p>
            <a:pPr algn="just"/>
            <a:r>
              <a:rPr lang="en-US" sz="1700" b="1" dirty="0">
                <a:latin typeface="Arial" panose="020B0604020202020204" pitchFamily="34" charset="0"/>
                <a:cs typeface="Arial" panose="020B0604020202020204" pitchFamily="34" charset="0"/>
              </a:rPr>
              <a:t>- Access the library homepage at: </a:t>
            </a:r>
            <a:r>
              <a:rPr lang="en-US" sz="1700" b="1" dirty="0">
                <a:latin typeface="Arial" panose="020B0604020202020204" pitchFamily="34" charset="0"/>
                <a:cs typeface="Arial" panose="020B0604020202020204" pitchFamily="34" charset="0"/>
                <a:hlinkClick r:id="rId5"/>
              </a:rPr>
              <a:t>http://hsclibrary.ku.edu.kw</a:t>
            </a:r>
            <a:endParaRPr lang="en-US" sz="1700" b="1" dirty="0">
              <a:solidFill>
                <a:schemeClr val="tx1"/>
              </a:solidFill>
              <a:latin typeface="Arial" panose="020B0604020202020204" pitchFamily="34" charset="0"/>
              <a:cs typeface="Arial" panose="020B0604020202020204" pitchFamily="34" charset="0"/>
            </a:endParaRPr>
          </a:p>
          <a:p>
            <a:pPr algn="just"/>
            <a:r>
              <a:rPr lang="en-US" sz="1700" b="1" dirty="0">
                <a:solidFill>
                  <a:schemeClr val="tx1"/>
                </a:solidFill>
                <a:latin typeface="Arial" panose="020B0604020202020204" pitchFamily="34" charset="0"/>
                <a:cs typeface="Arial" panose="020B0604020202020204" pitchFamily="34" charset="0"/>
              </a:rPr>
              <a:t>- From Quick Links, Click on </a:t>
            </a:r>
            <a:r>
              <a:rPr lang="en-US" sz="1700" b="1" dirty="0" err="1">
                <a:solidFill>
                  <a:schemeClr val="tx1"/>
                </a:solidFill>
                <a:latin typeface="Arial" panose="020B0604020202020204" pitchFamily="34" charset="0"/>
                <a:cs typeface="Arial" panose="020B0604020202020204" pitchFamily="34" charset="0"/>
              </a:rPr>
              <a:t>VDiscovery</a:t>
            </a:r>
            <a:endParaRPr lang="en-US" sz="1700" b="1" dirty="0">
              <a:latin typeface="Arial" panose="020B0604020202020204" pitchFamily="34" charset="0"/>
              <a:cs typeface="Arial" panose="020B0604020202020204" pitchFamily="34" charset="0"/>
            </a:endParaRPr>
          </a:p>
          <a:p>
            <a:pPr algn="just"/>
            <a:endParaRPr lang="en-US" sz="1500" b="1" dirty="0">
              <a:solidFill>
                <a:schemeClr val="tx1"/>
              </a:solidFill>
              <a:latin typeface="Arial" panose="020B0604020202020204" pitchFamily="34" charset="0"/>
              <a:cs typeface="Arial" panose="020B0604020202020204" pitchFamily="34" charset="0"/>
            </a:endParaRPr>
          </a:p>
          <a:p>
            <a:pPr algn="just"/>
            <a:r>
              <a:rPr lang="en-US" sz="1500" b="1" dirty="0">
                <a:latin typeface="Arial" panose="020B0604020202020204" pitchFamily="34" charset="0"/>
                <a:cs typeface="Arial" panose="020B0604020202020204" pitchFamily="34" charset="0"/>
                <a:sym typeface="Wingdings" panose="05000000000000000000" pitchFamily="2" charset="2"/>
              </a:rPr>
              <a:t> </a:t>
            </a:r>
            <a:r>
              <a:rPr lang="en-US" sz="1500" b="1" dirty="0">
                <a:solidFill>
                  <a:schemeClr val="tx1"/>
                </a:solidFill>
                <a:latin typeface="Arial" panose="020B0604020202020204" pitchFamily="34" charset="0"/>
                <a:cs typeface="Arial" panose="020B0604020202020204" pitchFamily="34" charset="0"/>
              </a:rPr>
              <a:t>Resources that are not available at the library may be requested from the Interlibrary Loan Section.</a:t>
            </a:r>
          </a:p>
        </p:txBody>
      </p:sp>
      <p:pic>
        <p:nvPicPr>
          <p:cNvPr id="6" name="Picture 5"/>
          <p:cNvPicPr>
            <a:picLocks noChangeAspect="1"/>
          </p:cNvPicPr>
          <p:nvPr>
            <p:custDataLst>
              <p:tags r:id="rId2"/>
            </p:custDataLst>
          </p:nvPr>
        </p:nvPicPr>
        <p:blipFill>
          <a:blip r:embed="rId6"/>
          <a:stretch>
            <a:fillRect/>
          </a:stretch>
        </p:blipFill>
        <p:spPr>
          <a:xfrm>
            <a:off x="3666617" y="1268760"/>
            <a:ext cx="1682868" cy="792088"/>
          </a:xfrm>
          <a:prstGeom prst="roundRect">
            <a:avLst>
              <a:gd name="adj" fmla="val 8594"/>
            </a:avLst>
          </a:prstGeom>
          <a:solidFill>
            <a:srgbClr val="FFFFFF">
              <a:shade val="85000"/>
            </a:srgbClr>
          </a:solidFill>
          <a:ln>
            <a:noFill/>
          </a:ln>
          <a:effectLst>
            <a:outerShdw blurRad="50800" dist="50800" dir="5400000" algn="ctr" rotWithShape="0">
              <a:schemeClr val="tx1"/>
            </a:outerShdw>
            <a:reflection blurRad="12700" stA="38000" endPos="28000" dist="5000" dir="5400000" sy="-100000" algn="bl" rotWithShape="0"/>
          </a:effectLst>
        </p:spPr>
      </p:pic>
    </p:spTree>
    <p:extLst>
      <p:ext uri="{BB962C8B-B14F-4D97-AF65-F5344CB8AC3E}">
        <p14:creationId xmlns:p14="http://schemas.microsoft.com/office/powerpoint/2010/main" val="234446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179512" y="116632"/>
            <a:ext cx="8784976" cy="6624736"/>
          </a:xfrm>
        </p:spPr>
        <p:txBody>
          <a:bodyPr>
            <a:normAutofit fontScale="25000" lnSpcReduction="20000"/>
          </a:bodyPr>
          <a:lstStyle/>
          <a:p>
            <a:pPr algn="ctr"/>
            <a:r>
              <a:rPr lang="en-US" sz="8800" b="1" dirty="0">
                <a:solidFill>
                  <a:schemeClr val="tx1"/>
                </a:solidFill>
                <a:latin typeface="Arial" panose="020B0604020202020204" pitchFamily="34" charset="0"/>
                <a:cs typeface="Arial" panose="020B0604020202020204" pitchFamily="34" charset="0"/>
              </a:rPr>
              <a:t>Contents</a:t>
            </a:r>
          </a:p>
          <a:p>
            <a:pPr algn="l"/>
            <a:r>
              <a:rPr lang="en-US" sz="4800" b="1" dirty="0">
                <a:solidFill>
                  <a:schemeClr val="tx1"/>
                </a:solidFill>
                <a:latin typeface="Arial" panose="020B0604020202020204" pitchFamily="34" charset="0"/>
                <a:cs typeface="Arial" panose="020B0604020202020204" pitchFamily="34" charset="0"/>
                <a:sym typeface="Wingdings"/>
              </a:rPr>
              <a:t> </a:t>
            </a:r>
            <a:r>
              <a:rPr lang="en-US" sz="4800" b="1" dirty="0">
                <a:solidFill>
                  <a:schemeClr val="tx1"/>
                </a:solidFill>
                <a:latin typeface="Arial" panose="020B0604020202020204" pitchFamily="34" charset="0"/>
                <a:cs typeface="Arial" panose="020B0604020202020204" pitchFamily="34" charset="0"/>
              </a:rPr>
              <a:t>About HSC Library Administration 											Slide     3	</a:t>
            </a:r>
          </a:p>
          <a:p>
            <a:pPr algn="l"/>
            <a:r>
              <a:rPr lang="en-US" sz="4800" b="1" dirty="0">
                <a:solidFill>
                  <a:schemeClr val="tx1"/>
                </a:solidFill>
                <a:latin typeface="Arial" panose="020B0604020202020204" pitchFamily="34" charset="0"/>
                <a:cs typeface="Arial" panose="020B0604020202020204" pitchFamily="34" charset="0"/>
                <a:sym typeface="Wingdings"/>
              </a:rPr>
              <a:t> </a:t>
            </a:r>
            <a:r>
              <a:rPr lang="en-US" sz="4800" b="1" dirty="0">
                <a:solidFill>
                  <a:schemeClr val="tx1"/>
                </a:solidFill>
                <a:latin typeface="Arial" panose="020B0604020202020204" pitchFamily="34" charset="0"/>
                <a:cs typeface="Arial" panose="020B0604020202020204" pitchFamily="34" charset="0"/>
              </a:rPr>
              <a:t>Library Working Hours 													Slide     4	  </a:t>
            </a:r>
          </a:p>
          <a:p>
            <a:pPr algn="l"/>
            <a:r>
              <a:rPr lang="en-US" sz="4800" b="1" dirty="0">
                <a:solidFill>
                  <a:schemeClr val="tx1"/>
                </a:solidFill>
                <a:latin typeface="Arial" panose="020B0604020202020204" pitchFamily="34" charset="0"/>
                <a:cs typeface="Arial" panose="020B0604020202020204" pitchFamily="34" charset="0"/>
                <a:sym typeface="Wingdings"/>
              </a:rPr>
              <a:t> </a:t>
            </a:r>
            <a:r>
              <a:rPr lang="en-US" sz="4800" b="1" dirty="0">
                <a:solidFill>
                  <a:schemeClr val="tx1"/>
                </a:solidFill>
                <a:latin typeface="Arial" panose="020B0604020202020204" pitchFamily="34" charset="0"/>
                <a:cs typeface="Arial" panose="020B0604020202020204" pitchFamily="34" charset="0"/>
              </a:rPr>
              <a:t>Library Membership													Slide     5  	  </a:t>
            </a:r>
          </a:p>
          <a:p>
            <a:pPr algn="l"/>
            <a:endParaRPr lang="en-US" sz="4800" b="1" dirty="0">
              <a:solidFill>
                <a:schemeClr val="tx1"/>
              </a:solidFill>
              <a:latin typeface="Arial" panose="020B0604020202020204" pitchFamily="34" charset="0"/>
              <a:cs typeface="Arial" panose="020B0604020202020204" pitchFamily="34" charset="0"/>
            </a:endParaRPr>
          </a:p>
          <a:p>
            <a:pPr algn="l"/>
            <a:r>
              <a:rPr lang="en-US" sz="4800" b="1"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4800" b="1" dirty="0">
                <a:solidFill>
                  <a:schemeClr val="tx1"/>
                </a:solidFill>
                <a:latin typeface="Arial" panose="020B0604020202020204" pitchFamily="34" charset="0"/>
                <a:cs typeface="Arial" panose="020B0604020202020204" pitchFamily="34" charset="0"/>
              </a:rPr>
              <a:t>Library Departments &amp; Services					</a:t>
            </a:r>
          </a:p>
          <a:p>
            <a:pPr algn="l"/>
            <a:endParaRPr lang="en-US" sz="4800" b="1" dirty="0">
              <a:solidFill>
                <a:schemeClr val="tx1"/>
              </a:solidFill>
              <a:latin typeface="Arial" panose="020B0604020202020204" pitchFamily="34" charset="0"/>
              <a:cs typeface="Arial" panose="020B0604020202020204" pitchFamily="34" charset="0"/>
            </a:endParaRPr>
          </a:p>
          <a:p>
            <a:pPr algn="l"/>
            <a:r>
              <a:rPr lang="en-US" sz="4800" b="1" dirty="0">
                <a:solidFill>
                  <a:schemeClr val="tx1"/>
                </a:solidFill>
                <a:latin typeface="Arial" panose="020B0604020202020204" pitchFamily="34" charset="0"/>
                <a:cs typeface="Arial" panose="020B0604020202020204" pitchFamily="34" charset="0"/>
                <a:sym typeface="Wingdings"/>
              </a:rPr>
              <a:t> - Circulation Department													Slide     7	     </a:t>
            </a:r>
          </a:p>
          <a:p>
            <a:pPr algn="l"/>
            <a:r>
              <a:rPr lang="en-US" sz="4800" b="1" dirty="0">
                <a:solidFill>
                  <a:schemeClr val="tx1"/>
                </a:solidFill>
                <a:latin typeface="Arial" panose="020B0604020202020204" pitchFamily="34" charset="0"/>
                <a:cs typeface="Arial" panose="020B0604020202020204" pitchFamily="34" charset="0"/>
                <a:sym typeface="Wingdings"/>
              </a:rPr>
              <a:t> - Reference &amp; Information Services Department									Slide     9            </a:t>
            </a:r>
          </a:p>
          <a:p>
            <a:pPr algn="l"/>
            <a:r>
              <a:rPr lang="en-US" sz="4800" b="1" dirty="0">
                <a:solidFill>
                  <a:schemeClr val="tx1"/>
                </a:solidFill>
                <a:latin typeface="Arial" panose="020B0604020202020204" pitchFamily="34" charset="0"/>
                <a:cs typeface="Arial" panose="020B0604020202020204" pitchFamily="34" charset="0"/>
                <a:sym typeface="Wingdings"/>
              </a:rPr>
              <a:t> - Training &amp; Information Literacy Department</a:t>
            </a:r>
            <a:r>
              <a:rPr lang="en-US" sz="4800" b="1" dirty="0">
                <a:latin typeface="Arial" panose="020B0604020202020204" pitchFamily="34" charset="0"/>
                <a:cs typeface="Arial" panose="020B0604020202020204" pitchFamily="34" charset="0"/>
                <a:sym typeface="Wingdings"/>
              </a:rPr>
              <a:t> (Literature Search &amp; Electronic Resources)</a:t>
            </a:r>
            <a:r>
              <a:rPr lang="en-US" sz="4800" b="1" dirty="0">
                <a:solidFill>
                  <a:schemeClr val="tx1"/>
                </a:solidFill>
                <a:latin typeface="Arial" panose="020B0604020202020204" pitchFamily="34" charset="0"/>
                <a:cs typeface="Arial" panose="020B0604020202020204" pitchFamily="34" charset="0"/>
                <a:sym typeface="Wingdings"/>
              </a:rPr>
              <a:t>		Slide     10            </a:t>
            </a:r>
          </a:p>
          <a:p>
            <a:pPr algn="l"/>
            <a:r>
              <a:rPr lang="en-US" sz="4800" b="1" dirty="0">
                <a:solidFill>
                  <a:schemeClr val="tx1"/>
                </a:solidFill>
                <a:latin typeface="Arial" panose="020B0604020202020204" pitchFamily="34" charset="0"/>
                <a:cs typeface="Arial" panose="020B0604020202020204" pitchFamily="34" charset="0"/>
                <a:sym typeface="Wingdings"/>
              </a:rPr>
              <a:t> - Interlibrary Loan Department 												Slide     11</a:t>
            </a:r>
          </a:p>
          <a:p>
            <a:pPr algn="l"/>
            <a:r>
              <a:rPr lang="en-US" sz="4800" b="1" dirty="0">
                <a:solidFill>
                  <a:schemeClr val="tx1"/>
                </a:solidFill>
                <a:latin typeface="Arial" panose="020B0604020202020204" pitchFamily="34" charset="0"/>
                <a:cs typeface="Arial" panose="020B0604020202020204" pitchFamily="34" charset="0"/>
                <a:sym typeface="Wingdings"/>
              </a:rPr>
              <a:t> - Marketing &amp; Communications Department										Slide     11	</a:t>
            </a:r>
            <a:endParaRPr lang="en-US" sz="4800" b="1" dirty="0">
              <a:latin typeface="Arial" panose="020B0604020202020204" pitchFamily="34" charset="0"/>
              <a:cs typeface="Arial" panose="020B0604020202020204" pitchFamily="34" charset="0"/>
              <a:sym typeface="Wingdings"/>
            </a:endParaRPr>
          </a:p>
          <a:p>
            <a:pPr algn="l"/>
            <a:r>
              <a:rPr lang="en-US" sz="4800" b="1" dirty="0">
                <a:solidFill>
                  <a:schemeClr val="tx1"/>
                </a:solidFill>
                <a:latin typeface="Arial" panose="020B0604020202020204" pitchFamily="34" charset="0"/>
                <a:cs typeface="Arial" panose="020B0604020202020204" pitchFamily="34" charset="0"/>
                <a:sym typeface="Wingdings"/>
              </a:rPr>
              <a:t> - Audiovisual Materials </a:t>
            </a:r>
            <a:r>
              <a:rPr lang="en-US" sz="4800" b="1" dirty="0">
                <a:latin typeface="Arial" panose="020B0604020202020204" pitchFamily="34" charset="0"/>
                <a:cs typeface="Arial" panose="020B0604020202020204" pitchFamily="34" charset="0"/>
                <a:sym typeface="Wingdings"/>
              </a:rPr>
              <a:t>Department											Slide     12</a:t>
            </a:r>
          </a:p>
          <a:p>
            <a:pPr algn="l"/>
            <a:r>
              <a:rPr lang="en-US" sz="4800" b="1" dirty="0">
                <a:latin typeface="Arial" panose="020B0604020202020204" pitchFamily="34" charset="0"/>
                <a:cs typeface="Arial" panose="020B0604020202020204" pitchFamily="34" charset="0"/>
                <a:sym typeface="Wingdings"/>
              </a:rPr>
              <a:t> - Library System &amp; Technology</a:t>
            </a:r>
            <a:r>
              <a:rPr lang="en-US" sz="4800" b="1" dirty="0">
                <a:solidFill>
                  <a:schemeClr val="tx1"/>
                </a:solidFill>
                <a:latin typeface="Arial" panose="020B0604020202020204" pitchFamily="34" charset="0"/>
                <a:cs typeface="Arial" panose="020B0604020202020204" pitchFamily="34" charset="0"/>
                <a:sym typeface="Wingdings"/>
              </a:rPr>
              <a:t>												Slide 	   13</a:t>
            </a:r>
          </a:p>
          <a:p>
            <a:pPr algn="l"/>
            <a:r>
              <a:rPr lang="en-US" sz="4800" b="1" dirty="0">
                <a:latin typeface="Arial" panose="020B0604020202020204" pitchFamily="34" charset="0"/>
                <a:cs typeface="Arial" panose="020B0604020202020204" pitchFamily="34" charset="0"/>
                <a:sym typeface="Wingdings"/>
              </a:rPr>
              <a:t> - Other Library Departments												Slide     14</a:t>
            </a:r>
            <a:r>
              <a:rPr lang="en-US" sz="4800" b="1" dirty="0">
                <a:solidFill>
                  <a:schemeClr val="tx1"/>
                </a:solidFill>
                <a:latin typeface="Arial" panose="020B0604020202020204" pitchFamily="34" charset="0"/>
                <a:cs typeface="Arial" panose="020B0604020202020204" pitchFamily="34" charset="0"/>
                <a:sym typeface="Wingdings"/>
              </a:rPr>
              <a:t>										</a:t>
            </a:r>
          </a:p>
          <a:p>
            <a:pPr algn="l"/>
            <a:endParaRPr lang="en-US" sz="4800" b="1" dirty="0">
              <a:solidFill>
                <a:schemeClr val="tx1"/>
              </a:solidFill>
              <a:latin typeface="Arial" panose="020B0604020202020204" pitchFamily="34" charset="0"/>
              <a:cs typeface="Arial" panose="020B0604020202020204" pitchFamily="34" charset="0"/>
              <a:sym typeface="Wingdings"/>
            </a:endParaRPr>
          </a:p>
          <a:p>
            <a:pPr algn="l"/>
            <a:r>
              <a:rPr lang="en-US" sz="4800" b="1" dirty="0">
                <a:solidFill>
                  <a:schemeClr val="tx1"/>
                </a:solidFill>
                <a:latin typeface="Arial" panose="020B0604020202020204" pitchFamily="34" charset="0"/>
                <a:cs typeface="Arial" panose="020B0604020202020204" pitchFamily="34" charset="0"/>
                <a:sym typeface="Wingdings"/>
              </a:rPr>
              <a:t> </a:t>
            </a:r>
            <a:r>
              <a:rPr lang="en-US" sz="4800" b="1" dirty="0">
                <a:solidFill>
                  <a:schemeClr val="tx1"/>
                </a:solidFill>
                <a:latin typeface="Arial" panose="020B0604020202020204" pitchFamily="34" charset="0"/>
                <a:cs typeface="Arial" panose="020B0604020202020204" pitchFamily="34" charset="0"/>
              </a:rPr>
              <a:t>Library Resources							</a:t>
            </a:r>
          </a:p>
          <a:p>
            <a:pPr algn="l"/>
            <a:endParaRPr lang="en-US" sz="4800" b="1" dirty="0">
              <a:solidFill>
                <a:schemeClr val="tx1"/>
              </a:solidFill>
              <a:latin typeface="Arial" panose="020B0604020202020204" pitchFamily="34" charset="0"/>
              <a:cs typeface="Arial" panose="020B0604020202020204" pitchFamily="34" charset="0"/>
            </a:endParaRPr>
          </a:p>
          <a:p>
            <a:pPr algn="l"/>
            <a:r>
              <a:rPr lang="en-US" sz="4800" b="1" dirty="0">
                <a:solidFill>
                  <a:schemeClr val="tx1"/>
                </a:solidFill>
                <a:latin typeface="Arial" panose="020B0604020202020204" pitchFamily="34" charset="0"/>
                <a:cs typeface="Arial" panose="020B0604020202020204" pitchFamily="34" charset="0"/>
              </a:rPr>
              <a:t>- Online Catalog														Slide     17</a:t>
            </a:r>
          </a:p>
          <a:p>
            <a:pPr algn="l"/>
            <a:r>
              <a:rPr lang="en-US" sz="4800" b="1" dirty="0">
                <a:solidFill>
                  <a:schemeClr val="tx1"/>
                </a:solidFill>
                <a:latin typeface="Arial" panose="020B0604020202020204" pitchFamily="34" charset="0"/>
                <a:cs typeface="Arial" panose="020B0604020202020204" pitchFamily="34" charset="0"/>
              </a:rPr>
              <a:t>- Journals															Slide     19</a:t>
            </a:r>
          </a:p>
          <a:p>
            <a:pPr algn="l"/>
            <a:r>
              <a:rPr lang="en-US" sz="4800" b="1" dirty="0">
                <a:solidFill>
                  <a:schemeClr val="tx1"/>
                </a:solidFill>
                <a:latin typeface="Arial" panose="020B0604020202020204" pitchFamily="34" charset="0"/>
                <a:cs typeface="Arial" panose="020B0604020202020204" pitchFamily="34" charset="0"/>
              </a:rPr>
              <a:t>- Databases															Slide     20</a:t>
            </a:r>
          </a:p>
          <a:p>
            <a:pPr algn="l"/>
            <a:r>
              <a:rPr lang="en-US" sz="4800" b="1" dirty="0">
                <a:solidFill>
                  <a:schemeClr val="tx1"/>
                </a:solidFill>
                <a:latin typeface="Arial" panose="020B0604020202020204" pitchFamily="34" charset="0"/>
                <a:cs typeface="Arial" panose="020B0604020202020204" pitchFamily="34" charset="0"/>
              </a:rPr>
              <a:t>- Digital Collection														Slide     21</a:t>
            </a:r>
          </a:p>
          <a:p>
            <a:pPr algn="l"/>
            <a:endParaRPr lang="en-US" sz="4800" b="1" dirty="0">
              <a:solidFill>
                <a:schemeClr val="tx1"/>
              </a:solidFill>
              <a:latin typeface="Arial" panose="020B0604020202020204" pitchFamily="34" charset="0"/>
              <a:cs typeface="Arial" panose="020B0604020202020204" pitchFamily="34" charset="0"/>
            </a:endParaRPr>
          </a:p>
          <a:p>
            <a:pPr algn="l"/>
            <a:r>
              <a:rPr lang="en-US" sz="4800" b="1" dirty="0">
                <a:solidFill>
                  <a:schemeClr val="tx1"/>
                </a:solidFill>
                <a:latin typeface="Arial" panose="020B0604020202020204" pitchFamily="34" charset="0"/>
                <a:cs typeface="Arial" panose="020B0604020202020204" pitchFamily="34" charset="0"/>
                <a:sym typeface="Wingdings"/>
              </a:rPr>
              <a:t> Off-Campus Access 													Slide     22</a:t>
            </a:r>
          </a:p>
          <a:p>
            <a:pPr algn="l"/>
            <a:r>
              <a:rPr lang="en-US" sz="4800" b="1" dirty="0">
                <a:latin typeface="Arial" panose="020B0604020202020204" pitchFamily="34" charset="0"/>
                <a:cs typeface="Arial" panose="020B0604020202020204" pitchFamily="34" charset="0"/>
                <a:sym typeface="Wingdings" panose="05000000000000000000" pitchFamily="2" charset="2"/>
              </a:rPr>
              <a:t></a:t>
            </a:r>
            <a:r>
              <a:rPr lang="en-US" sz="4800" b="1" dirty="0">
                <a:solidFill>
                  <a:schemeClr val="tx1"/>
                </a:solidFill>
                <a:latin typeface="Arial" panose="020B0604020202020204" pitchFamily="34" charset="0"/>
                <a:cs typeface="Arial" panose="020B0604020202020204" pitchFamily="34" charset="0"/>
              </a:rPr>
              <a:t> HSC Library Departments Chart											Slide     23	 </a:t>
            </a:r>
          </a:p>
          <a:p>
            <a:pPr algn="l">
              <a:buFontTx/>
              <a:buChar char="-"/>
            </a:pPr>
            <a:endParaRPr lang="en-US" sz="4800" dirty="0">
              <a:latin typeface="Arial" panose="020B0604020202020204" pitchFamily="34" charset="0"/>
              <a:cs typeface="Arial" panose="020B0604020202020204" pitchFamily="34" charset="0"/>
            </a:endParaRPr>
          </a:p>
          <a:p>
            <a:pPr algn="l"/>
            <a:endParaRPr lang="en-US" sz="4800" dirty="0">
              <a:latin typeface="Arial" panose="020B0604020202020204" pitchFamily="34" charset="0"/>
              <a:cs typeface="Arial" panose="020B0604020202020204" pitchFamily="34" charset="0"/>
            </a:endParaRPr>
          </a:p>
          <a:p>
            <a:pPr algn="l"/>
            <a:endParaRPr lang="en-US" sz="48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custDataLst>
              <p:tags r:id="rId1"/>
            </p:custDataLst>
          </p:nvPr>
        </p:nvSpPr>
        <p:spPr>
          <a:xfrm>
            <a:off x="251520" y="188640"/>
            <a:ext cx="8640960" cy="6480720"/>
          </a:xfrm>
        </p:spPr>
        <p:txBody>
          <a:bodyPr/>
          <a:lstStyle/>
          <a:p>
            <a:pPr algn="ctr"/>
            <a:r>
              <a:rPr lang="en-US" sz="2200" b="1" dirty="0">
                <a:solidFill>
                  <a:schemeClr val="tx1"/>
                </a:solidFill>
                <a:latin typeface="Arial" panose="020B0604020202020204" pitchFamily="34" charset="0"/>
                <a:cs typeface="Arial" panose="020B0604020202020204" pitchFamily="34" charset="0"/>
              </a:rPr>
              <a:t>Databases</a:t>
            </a:r>
          </a:p>
          <a:p>
            <a:pPr algn="ctr"/>
            <a:r>
              <a:rPr lang="ar-KW" sz="2200" b="1" dirty="0">
                <a:solidFill>
                  <a:schemeClr val="tx1"/>
                </a:solidFill>
                <a:latin typeface="Arial" panose="020B0604020202020204" pitchFamily="34" charset="0"/>
                <a:cs typeface="Arial" panose="020B0604020202020204" pitchFamily="34" charset="0"/>
              </a:rPr>
              <a:t>(قواعد المعلومات)</a:t>
            </a:r>
            <a:endParaRPr lang="en-US" sz="2200" b="1" dirty="0">
              <a:solidFill>
                <a:schemeClr val="tx1"/>
              </a:solidFill>
              <a:latin typeface="Arial" panose="020B0604020202020204" pitchFamily="34" charset="0"/>
              <a:cs typeface="Arial" panose="020B0604020202020204" pitchFamily="34" charset="0"/>
            </a:endParaRPr>
          </a:p>
          <a:p>
            <a:pPr algn="just"/>
            <a:endParaRPr lang="en-US" sz="2000" b="1" dirty="0">
              <a:solidFill>
                <a:schemeClr val="tx1"/>
              </a:solidFill>
              <a:latin typeface="Arial" panose="020B0604020202020204" pitchFamily="34" charset="0"/>
              <a:cs typeface="Arial" panose="020B0604020202020204" pitchFamily="34" charset="0"/>
            </a:endParaRPr>
          </a:p>
          <a:p>
            <a:pPr algn="just"/>
            <a:r>
              <a:rPr lang="en-US" sz="2000" b="1" dirty="0">
                <a:solidFill>
                  <a:schemeClr val="tx1"/>
                </a:solidFill>
                <a:latin typeface="Arial" panose="020B0604020202020204" pitchFamily="34" charset="0"/>
                <a:cs typeface="Arial" panose="020B0604020202020204" pitchFamily="34" charset="0"/>
              </a:rPr>
              <a:t>The library is subscribed to numerous databases available for teaching, research and clinical purposes such as:</a:t>
            </a:r>
          </a:p>
          <a:p>
            <a:pPr algn="just"/>
            <a:endParaRPr lang="en-US" sz="2000" b="1" dirty="0">
              <a:latin typeface="Arial" panose="020B0604020202020204" pitchFamily="34" charset="0"/>
              <a:cs typeface="Arial" panose="020B0604020202020204" pitchFamily="34" charset="0"/>
            </a:endParaRPr>
          </a:p>
          <a:p>
            <a:pPr algn="just"/>
            <a:endParaRPr lang="en-US" sz="2000" b="1" dirty="0">
              <a:solidFill>
                <a:schemeClr val="tx1"/>
              </a:solidFill>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a:p>
            <a:pPr algn="just"/>
            <a:endParaRPr lang="en-US" sz="2000" b="1" dirty="0">
              <a:solidFill>
                <a:schemeClr val="tx1"/>
              </a:solidFill>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a:p>
            <a:pPr algn="just"/>
            <a:endParaRPr lang="en-US" sz="2000" b="1" dirty="0">
              <a:solidFill>
                <a:schemeClr val="tx1"/>
              </a:solidFill>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a:p>
            <a:pPr algn="just"/>
            <a:r>
              <a:rPr lang="en-US" sz="2000" b="1" dirty="0">
                <a:solidFill>
                  <a:schemeClr val="tx1"/>
                </a:solidFill>
                <a:latin typeface="Arial" panose="020B0604020202020204" pitchFamily="34" charset="0"/>
                <a:cs typeface="Arial" panose="020B0604020202020204" pitchFamily="34" charset="0"/>
              </a:rPr>
              <a:t>For the full list of HSCLA databases </a:t>
            </a:r>
            <a:r>
              <a:rPr lang="en-US" sz="2000" b="1" dirty="0">
                <a:solidFill>
                  <a:schemeClr val="tx1"/>
                </a:solidFill>
                <a:latin typeface="Arial" panose="020B0604020202020204" pitchFamily="34" charset="0"/>
                <a:cs typeface="Arial" panose="020B0604020202020204" pitchFamily="34" charset="0"/>
                <a:hlinkClick r:id="rId5"/>
              </a:rPr>
              <a:t>Click Here</a:t>
            </a:r>
            <a:endParaRPr lang="en-US" sz="2000" b="1" dirty="0">
              <a:solidFill>
                <a:schemeClr val="tx1"/>
              </a:solidFill>
              <a:latin typeface="Arial" panose="020B0604020202020204" pitchFamily="34" charset="0"/>
              <a:cs typeface="Arial" panose="020B0604020202020204" pitchFamily="34" charset="0"/>
            </a:endParaRPr>
          </a:p>
          <a:p>
            <a:pPr algn="l"/>
            <a:endParaRPr lang="en-US" sz="24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custDataLst>
              <p:tags r:id="rId2"/>
            </p:custDataLst>
            <p:extLst>
              <p:ext uri="{D42A27DB-BD31-4B8C-83A1-F6EECF244321}">
                <p14:modId xmlns:p14="http://schemas.microsoft.com/office/powerpoint/2010/main" val="1100244892"/>
              </p:ext>
            </p:extLst>
          </p:nvPr>
        </p:nvGraphicFramePr>
        <p:xfrm>
          <a:off x="395536" y="2636911"/>
          <a:ext cx="8352928" cy="255199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gridCol w="4176464">
                  <a:extLst>
                    <a:ext uri="{9D8B030D-6E8A-4147-A177-3AD203B41FA5}">
                      <a16:colId xmlns:a16="http://schemas.microsoft.com/office/drawing/2014/main" val="20001"/>
                    </a:ext>
                  </a:extLst>
                </a:gridCol>
              </a:tblGrid>
              <a:tr h="545516">
                <a:tc>
                  <a:txBody>
                    <a:bodyPr/>
                    <a:lstStyle/>
                    <a:p>
                      <a:pPr marL="0" algn="ctr" defTabSz="914400" rtl="0" eaLnBrk="1" latinLnBrk="0" hangingPunct="1"/>
                      <a:r>
                        <a:rPr lang="en-US" sz="1800" b="1" kern="1200" dirty="0" err="1">
                          <a:solidFill>
                            <a:schemeClr val="tx1"/>
                          </a:solidFill>
                          <a:latin typeface="+mn-lt"/>
                          <a:ea typeface="+mn-ea"/>
                          <a:cs typeface="+mn-cs"/>
                        </a:rPr>
                        <a:t>ClinicalKey</a:t>
                      </a:r>
                      <a:r>
                        <a:rPr lang="en-US" sz="1800" b="1" kern="1200" dirty="0">
                          <a:solidFill>
                            <a:schemeClr val="tx1"/>
                          </a:solidFill>
                          <a:latin typeface="+mn-lt"/>
                          <a:ea typeface="+mn-ea"/>
                          <a:cs typeface="+mn-cs"/>
                        </a:rPr>
                        <a:t> Student</a:t>
                      </a:r>
                    </a:p>
                  </a:txBody>
                  <a:tcPr anchor="ctr">
                    <a:solidFill>
                      <a:schemeClr val="accent1">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Science Direct</a:t>
                      </a:r>
                    </a:p>
                  </a:txBody>
                  <a:tcPr anchor="ctr">
                    <a:solidFill>
                      <a:schemeClr val="tx1">
                        <a:lumMod val="65000"/>
                        <a:lumOff val="35000"/>
                      </a:schemeClr>
                    </a:solidFill>
                  </a:tcPr>
                </a:tc>
                <a:extLst>
                  <a:ext uri="{0D108BD9-81ED-4DB2-BD59-A6C34878D82A}">
                    <a16:rowId xmlns:a16="http://schemas.microsoft.com/office/drawing/2014/main" val="10001"/>
                  </a:ext>
                </a:extLst>
              </a:tr>
              <a:tr h="4947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mn-ea"/>
                          <a:cs typeface="+mn-cs"/>
                        </a:rPr>
                        <a:t>Cochrane</a:t>
                      </a:r>
                    </a:p>
                  </a:txBody>
                  <a:tcPr anchor="ctr">
                    <a:solidFill>
                      <a:schemeClr val="accent1">
                        <a:lumMod val="60000"/>
                        <a:lumOff val="40000"/>
                      </a:schemeClr>
                    </a:solidFill>
                  </a:tcPr>
                </a:tc>
                <a:tc>
                  <a:txBody>
                    <a:bodyPr/>
                    <a:lstStyle/>
                    <a:p>
                      <a:pPr algn="ctr"/>
                      <a:r>
                        <a:rPr lang="en-US" sz="2000" b="1" dirty="0">
                          <a:solidFill>
                            <a:schemeClr val="bg1"/>
                          </a:solidFill>
                        </a:rPr>
                        <a:t>Scopus</a:t>
                      </a:r>
                    </a:p>
                  </a:txBody>
                  <a:tcPr anchor="ctr">
                    <a:solidFill>
                      <a:schemeClr val="tx1">
                        <a:lumMod val="65000"/>
                        <a:lumOff val="35000"/>
                      </a:schemeClr>
                    </a:solidFill>
                  </a:tcPr>
                </a:tc>
                <a:extLst>
                  <a:ext uri="{0D108BD9-81ED-4DB2-BD59-A6C34878D82A}">
                    <a16:rowId xmlns:a16="http://schemas.microsoft.com/office/drawing/2014/main" val="10002"/>
                  </a:ext>
                </a:extLst>
              </a:tr>
              <a:tr h="524779">
                <a:tc>
                  <a:txBody>
                    <a:bodyPr/>
                    <a:lstStyle/>
                    <a:p>
                      <a:pPr marL="0" algn="ctr" defTabSz="914400" rtl="0" eaLnBrk="1" latinLnBrk="0" hangingPunct="1"/>
                      <a:r>
                        <a:rPr lang="en-US" sz="1800" b="1" kern="1200" dirty="0">
                          <a:solidFill>
                            <a:schemeClr val="tx1"/>
                          </a:solidFill>
                          <a:latin typeface="+mn-lt"/>
                          <a:ea typeface="+mn-ea"/>
                          <a:cs typeface="+mn-cs"/>
                        </a:rPr>
                        <a:t>Complete Anatomy</a:t>
                      </a:r>
                    </a:p>
                  </a:txBody>
                  <a:tcPr anchor="ctr">
                    <a:solidFill>
                      <a:schemeClr val="accent1">
                        <a:lumMod val="60000"/>
                        <a:lumOff val="40000"/>
                      </a:schemeClr>
                    </a:solidFill>
                  </a:tcPr>
                </a:tc>
                <a:tc>
                  <a:txBody>
                    <a:bodyPr/>
                    <a:lstStyle/>
                    <a:p>
                      <a:pPr algn="ctr"/>
                      <a:r>
                        <a:rPr lang="en-US" sz="1800" b="1" dirty="0">
                          <a:solidFill>
                            <a:schemeClr val="bg1"/>
                          </a:solidFill>
                        </a:rPr>
                        <a:t>Up-To-Date</a:t>
                      </a:r>
                    </a:p>
                  </a:txBody>
                  <a:tcPr anchor="ctr">
                    <a:solidFill>
                      <a:schemeClr val="tx1">
                        <a:lumMod val="65000"/>
                        <a:lumOff val="35000"/>
                      </a:schemeClr>
                    </a:solidFill>
                  </a:tcPr>
                </a:tc>
                <a:extLst>
                  <a:ext uri="{0D108BD9-81ED-4DB2-BD59-A6C34878D82A}">
                    <a16:rowId xmlns:a16="http://schemas.microsoft.com/office/drawing/2014/main" val="10003"/>
                  </a:ext>
                </a:extLst>
              </a:tr>
              <a:tr h="508521">
                <a:tc>
                  <a:txBody>
                    <a:bodyPr/>
                    <a:lstStyle/>
                    <a:p>
                      <a:pPr marL="0" algn="ctr" defTabSz="914400" rtl="0" eaLnBrk="1" latinLnBrk="0" hangingPunct="1"/>
                      <a:r>
                        <a:rPr lang="en-US" sz="1800" b="1" kern="1200" dirty="0">
                          <a:solidFill>
                            <a:schemeClr val="tx1"/>
                          </a:solidFill>
                          <a:latin typeface="+mn-lt"/>
                          <a:ea typeface="+mn-ea"/>
                          <a:cs typeface="+mn-cs"/>
                        </a:rPr>
                        <a:t>Lexicomp</a:t>
                      </a:r>
                    </a:p>
                  </a:txBody>
                  <a:tcPr anchor="ctr">
                    <a:solidFill>
                      <a:schemeClr val="accent1">
                        <a:lumMod val="60000"/>
                        <a:lumOff val="40000"/>
                      </a:schemeClr>
                    </a:solidFill>
                  </a:tcPr>
                </a:tc>
                <a:tc>
                  <a:txBody>
                    <a:bodyPr/>
                    <a:lstStyle/>
                    <a:p>
                      <a:pPr algn="ctr"/>
                      <a:r>
                        <a:rPr lang="en-US" sz="1800" b="1" dirty="0">
                          <a:solidFill>
                            <a:schemeClr val="bg1"/>
                          </a:solidFill>
                        </a:rPr>
                        <a:t>Web of Science </a:t>
                      </a:r>
                    </a:p>
                  </a:txBody>
                  <a:tcPr anchor="ctr">
                    <a:solidFill>
                      <a:schemeClr val="tx1">
                        <a:lumMod val="65000"/>
                        <a:lumOff val="35000"/>
                      </a:schemeClr>
                    </a:solidFill>
                  </a:tcPr>
                </a:tc>
                <a:extLst>
                  <a:ext uri="{0D108BD9-81ED-4DB2-BD59-A6C34878D82A}">
                    <a16:rowId xmlns:a16="http://schemas.microsoft.com/office/drawing/2014/main" val="10004"/>
                  </a:ext>
                </a:extLst>
              </a:tr>
              <a:tr h="478425">
                <a:tc>
                  <a:txBody>
                    <a:bodyPr/>
                    <a:lstStyle/>
                    <a:p>
                      <a:pPr marL="0" algn="ctr" defTabSz="914400" rtl="0" eaLnBrk="1" latinLnBrk="0" hangingPunct="1"/>
                      <a:r>
                        <a:rPr lang="en-US" sz="1800" b="1" kern="1200" dirty="0">
                          <a:solidFill>
                            <a:schemeClr val="tx1"/>
                          </a:solidFill>
                          <a:latin typeface="+mn-lt"/>
                          <a:ea typeface="+mn-ea"/>
                          <a:cs typeface="+mn-cs"/>
                        </a:rPr>
                        <a:t>Mc Graw Hill Medical</a:t>
                      </a:r>
                    </a:p>
                  </a:txBody>
                  <a:tcPr anchor="ctr">
                    <a:solidFill>
                      <a:schemeClr val="accent1">
                        <a:lumMod val="60000"/>
                        <a:lumOff val="40000"/>
                      </a:schemeClr>
                    </a:solidFill>
                  </a:tcPr>
                </a:tc>
                <a:tc>
                  <a:txBody>
                    <a:bodyPr/>
                    <a:lstStyle/>
                    <a:p>
                      <a:pPr algn="ctr"/>
                      <a:r>
                        <a:rPr lang="en-US" sz="1800" b="1" dirty="0">
                          <a:solidFill>
                            <a:schemeClr val="bg1"/>
                          </a:solidFill>
                        </a:rPr>
                        <a:t>Wiley Online Library</a:t>
                      </a:r>
                    </a:p>
                  </a:txBody>
                  <a:tcPr anchor="ctr">
                    <a:solidFill>
                      <a:schemeClr val="tx1">
                        <a:lumMod val="65000"/>
                        <a:lumOff val="3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3335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custDataLst>
              <p:tags r:id="rId1"/>
            </p:custDataLst>
          </p:nvPr>
        </p:nvSpPr>
        <p:spPr>
          <a:xfrm>
            <a:off x="251520" y="260648"/>
            <a:ext cx="8640960" cy="6264696"/>
          </a:xfrm>
        </p:spPr>
        <p:txBody>
          <a:bodyPr>
            <a:normAutofit/>
          </a:bodyPr>
          <a:lstStyle/>
          <a:p>
            <a:pPr algn="ctr"/>
            <a:r>
              <a:rPr lang="en-US" sz="2200" b="1" dirty="0">
                <a:solidFill>
                  <a:schemeClr val="tx1"/>
                </a:solidFill>
                <a:latin typeface="Arial" panose="020B0604020202020204" pitchFamily="34" charset="0"/>
                <a:cs typeface="Arial" panose="020B0604020202020204" pitchFamily="34" charset="0"/>
              </a:rPr>
              <a:t>Digital Collection</a:t>
            </a:r>
          </a:p>
          <a:p>
            <a:pPr algn="ctr"/>
            <a:r>
              <a:rPr lang="ar-KW" sz="2200" b="1" dirty="0">
                <a:solidFill>
                  <a:schemeClr val="tx1"/>
                </a:solidFill>
                <a:latin typeface="Arial" panose="020B0604020202020204" pitchFamily="34" charset="0"/>
                <a:cs typeface="Arial" panose="020B0604020202020204" pitchFamily="34" charset="0"/>
              </a:rPr>
              <a:t>(المجموعات الرقمية)</a:t>
            </a:r>
            <a:endParaRPr lang="en-US" sz="2200" b="1" dirty="0">
              <a:solidFill>
                <a:schemeClr val="tx1"/>
              </a:solidFill>
              <a:latin typeface="Arial" panose="020B0604020202020204" pitchFamily="34" charset="0"/>
              <a:cs typeface="Arial" panose="020B0604020202020204" pitchFamily="34" charset="0"/>
            </a:endParaRPr>
          </a:p>
          <a:p>
            <a:pPr algn="just"/>
            <a:endParaRPr lang="en-US" sz="2000" b="1" dirty="0">
              <a:solidFill>
                <a:schemeClr val="tx1"/>
              </a:solidFill>
              <a:latin typeface="Arial" panose="020B0604020202020204" pitchFamily="34" charset="0"/>
              <a:cs typeface="Arial" panose="020B0604020202020204" pitchFamily="34" charset="0"/>
            </a:endParaRPr>
          </a:p>
          <a:p>
            <a:pPr algn="just"/>
            <a:r>
              <a:rPr lang="en-US" sz="2000" b="1" dirty="0">
                <a:solidFill>
                  <a:schemeClr val="tx1"/>
                </a:solidFill>
                <a:latin typeface="Arial" panose="020B0604020202020204" pitchFamily="34" charset="0"/>
                <a:cs typeface="Arial" panose="020B0604020202020204" pitchFamily="34" charset="0"/>
              </a:rPr>
              <a:t>The library’s homepage is rich with digital collection which is comprised of eBooks, Audios, CDs, Videos, Arabic Collection, Medical Images &amp; Illustrations, Biomedical Seminar Series, Psychiatric Curriculum and Free medical imaging search engines.</a:t>
            </a:r>
          </a:p>
        </p:txBody>
      </p:sp>
      <p:pic>
        <p:nvPicPr>
          <p:cNvPr id="2" name="Picture 1"/>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6591988" y="4731172"/>
            <a:ext cx="2163723" cy="17430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3792221" y="4999834"/>
            <a:ext cx="1818506" cy="1205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1331640" y="5305030"/>
            <a:ext cx="1125811" cy="8539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591874" y="3638935"/>
            <a:ext cx="1125812" cy="11453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5140215" y="3232709"/>
            <a:ext cx="1282137" cy="11453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2627784" y="3429000"/>
            <a:ext cx="1324441" cy="119578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170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260648"/>
            <a:ext cx="8640960" cy="6480720"/>
          </a:xfrm>
        </p:spPr>
        <p:txBody>
          <a:bodyPr>
            <a:normAutofit fontScale="85000" lnSpcReduction="10000"/>
          </a:bodyPr>
          <a:lstStyle/>
          <a:p>
            <a:pPr algn="ctr"/>
            <a:r>
              <a:rPr lang="en-US" sz="2800" b="1" dirty="0">
                <a:latin typeface="Arial" panose="020B0604020202020204" pitchFamily="34" charset="0"/>
                <a:cs typeface="Arial" panose="020B0604020202020204" pitchFamily="34" charset="0"/>
              </a:rPr>
              <a:t>Off-Campus Access to HSC Library (HSCLA) Resources</a:t>
            </a:r>
          </a:p>
          <a:p>
            <a:pPr algn="ctr"/>
            <a:r>
              <a:rPr lang="ar-KW" sz="2400" b="1" dirty="0">
                <a:latin typeface="Arial" panose="020B0604020202020204" pitchFamily="34" charset="0"/>
                <a:cs typeface="Arial" panose="020B0604020202020204" pitchFamily="34" charset="0"/>
              </a:rPr>
              <a:t>الدخول لمصادر المكتبة من خارج مركز العلوم الطبية)                         </a:t>
            </a:r>
            <a:r>
              <a:rPr lang="en-US" sz="2400" b="1" dirty="0">
                <a:latin typeface="Arial" panose="020B0604020202020204" pitchFamily="34" charset="0"/>
                <a:cs typeface="Arial" panose="020B0604020202020204" pitchFamily="34" charset="0"/>
              </a:rPr>
              <a:t>)</a:t>
            </a:r>
            <a:r>
              <a:rPr lang="ar-KW"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p>
          <a:p>
            <a:pPr algn="just">
              <a:lnSpc>
                <a:spcPct val="120000"/>
              </a:lnSpc>
            </a:pPr>
            <a:endParaRPr lang="en-US" sz="2300" b="1" dirty="0">
              <a:latin typeface="Arial" panose="020B0604020202020204" pitchFamily="34" charset="0"/>
              <a:cs typeface="Arial" panose="020B0604020202020204" pitchFamily="34" charset="0"/>
              <a:sym typeface="Wingdings"/>
            </a:endParaRPr>
          </a:p>
          <a:p>
            <a:pPr algn="just">
              <a:lnSpc>
                <a:spcPct val="120000"/>
              </a:lnSpc>
            </a:pPr>
            <a:r>
              <a:rPr lang="en-US" sz="1900" b="1" dirty="0">
                <a:latin typeface="Arial" panose="020B0604020202020204" pitchFamily="34" charset="0"/>
                <a:cs typeface="Arial" panose="020B0604020202020204" pitchFamily="34" charset="0"/>
                <a:sym typeface="Wingdings"/>
              </a:rPr>
              <a:t></a:t>
            </a:r>
            <a:r>
              <a:rPr lang="en-US" sz="1900" b="1" dirty="0">
                <a:latin typeface="Arial" panose="020B0604020202020204" pitchFamily="34" charset="0"/>
                <a:cs typeface="Arial" panose="020B0604020202020204" pitchFamily="34" charset="0"/>
              </a:rPr>
              <a:t>To obtain VPN off-campus access to the library’s electronic resources, staff and students must open an email account with HSC Technical Support Administration.</a:t>
            </a:r>
          </a:p>
          <a:p>
            <a:pPr algn="just"/>
            <a:r>
              <a:rPr lang="en-US" sz="1900" b="1" dirty="0">
                <a:latin typeface="Arial" panose="020B0604020202020204" pitchFamily="34" charset="0"/>
                <a:cs typeface="Arial" panose="020B0604020202020204" pitchFamily="34" charset="0"/>
              </a:rPr>
              <a:t>- Apply for an email account:</a:t>
            </a:r>
          </a:p>
          <a:p>
            <a:pPr algn="just"/>
            <a:r>
              <a:rPr lang="en-US" sz="1900" dirty="0">
                <a:latin typeface="Arial" panose="020B0604020202020204" pitchFamily="34" charset="0"/>
                <a:cs typeface="Arial" panose="020B0604020202020204" pitchFamily="34" charset="0"/>
                <a:hlinkClick r:id="rId4"/>
              </a:rPr>
              <a:t>Student Account</a:t>
            </a:r>
            <a:endParaRPr lang="en-US" sz="1900" dirty="0">
              <a:latin typeface="Arial" panose="020B0604020202020204" pitchFamily="34" charset="0"/>
              <a:cs typeface="Arial" panose="020B0604020202020204" pitchFamily="34" charset="0"/>
            </a:endParaRPr>
          </a:p>
          <a:p>
            <a:pPr algn="just"/>
            <a:endParaRPr lang="en-US" sz="1900" dirty="0">
              <a:latin typeface="Arial" panose="020B0604020202020204" pitchFamily="34" charset="0"/>
              <a:cs typeface="Arial" panose="020B0604020202020204" pitchFamily="34" charset="0"/>
            </a:endParaRPr>
          </a:p>
          <a:p>
            <a:pPr algn="just">
              <a:lnSpc>
                <a:spcPct val="120000"/>
              </a:lnSpc>
            </a:pPr>
            <a:r>
              <a:rPr lang="en-US" sz="1900" b="1" dirty="0">
                <a:latin typeface="Arial" panose="020B0604020202020204" pitchFamily="34" charset="0"/>
                <a:cs typeface="Arial" panose="020B0604020202020204" pitchFamily="34" charset="0"/>
                <a:sym typeface="Wingdings"/>
              </a:rPr>
              <a:t></a:t>
            </a:r>
            <a:r>
              <a:rPr lang="en-US" sz="1900" b="1" dirty="0">
                <a:latin typeface="Arial" panose="020B0604020202020204" pitchFamily="34" charset="0"/>
                <a:cs typeface="Arial" panose="020B0604020202020204" pitchFamily="34" charset="0"/>
              </a:rPr>
              <a:t>To access </a:t>
            </a:r>
            <a:r>
              <a:rPr lang="en-US" sz="1900" b="1" dirty="0" err="1">
                <a:latin typeface="Arial" panose="020B0604020202020204" pitchFamily="34" charset="0"/>
                <a:cs typeface="Arial" panose="020B0604020202020204" pitchFamily="34" charset="0"/>
              </a:rPr>
              <a:t>VDiscovery</a:t>
            </a:r>
            <a:r>
              <a:rPr lang="en-US" sz="1900" b="1" dirty="0">
                <a:latin typeface="Arial" panose="020B0604020202020204" pitchFamily="34" charset="0"/>
                <a:cs typeface="Arial" panose="020B0604020202020204" pitchFamily="34" charset="0"/>
              </a:rPr>
              <a:t> off-campus, staff and students must login with KU portal username and password. </a:t>
            </a:r>
          </a:p>
          <a:p>
            <a:pPr algn="just">
              <a:lnSpc>
                <a:spcPct val="120000"/>
              </a:lnSpc>
            </a:pPr>
            <a:endParaRPr lang="en-US" sz="1900" b="1" dirty="0">
              <a:latin typeface="Arial" panose="020B0604020202020204" pitchFamily="34" charset="0"/>
              <a:cs typeface="Arial" panose="020B0604020202020204" pitchFamily="34" charset="0"/>
              <a:sym typeface="Wingdings"/>
            </a:endParaRPr>
          </a:p>
          <a:p>
            <a:pPr algn="just"/>
            <a:r>
              <a:rPr lang="en-US" sz="1900" b="1" dirty="0">
                <a:latin typeface="Arial" panose="020B0604020202020204" pitchFamily="34" charset="0"/>
                <a:cs typeface="Arial" panose="020B0604020202020204" pitchFamily="34" charset="0"/>
                <a:sym typeface="Wingdings"/>
              </a:rPr>
              <a:t>Off Campus Access to Library Resources (VPN Setup):</a:t>
            </a:r>
          </a:p>
          <a:p>
            <a:pPr algn="just"/>
            <a:r>
              <a:rPr lang="en-US" sz="1900" dirty="0">
                <a:latin typeface="Arial" panose="020B0604020202020204" pitchFamily="34" charset="0"/>
                <a:cs typeface="Arial" panose="020B0604020202020204" pitchFamily="34" charset="0"/>
                <a:sym typeface="Wingdings"/>
                <a:hlinkClick r:id="rId5"/>
              </a:rPr>
              <a:t>Tutorial </a:t>
            </a:r>
            <a:endParaRPr lang="en-US" sz="1900" dirty="0">
              <a:latin typeface="Arial" panose="020B0604020202020204" pitchFamily="34" charset="0"/>
              <a:cs typeface="Arial" panose="020B0604020202020204" pitchFamily="34" charset="0"/>
              <a:sym typeface="Wingdings"/>
            </a:endParaRPr>
          </a:p>
          <a:p>
            <a:pPr algn="just"/>
            <a:endParaRPr lang="en-US" sz="1900" b="1" dirty="0">
              <a:latin typeface="Arial" panose="020B0604020202020204" pitchFamily="34" charset="0"/>
              <a:cs typeface="Arial" panose="020B0604020202020204" pitchFamily="34" charset="0"/>
              <a:sym typeface="Wingdings"/>
            </a:endParaRPr>
          </a:p>
          <a:p>
            <a:pPr algn="just">
              <a:lnSpc>
                <a:spcPct val="120000"/>
              </a:lnSpc>
            </a:pPr>
            <a:r>
              <a:rPr lang="en-US" sz="1900" b="1" dirty="0">
                <a:latin typeface="Arial" panose="020B0604020202020204" pitchFamily="34" charset="0"/>
                <a:cs typeface="Arial" panose="020B0604020202020204" pitchFamily="34" charset="0"/>
                <a:sym typeface="Wingdings"/>
              </a:rPr>
              <a:t></a:t>
            </a:r>
            <a:r>
              <a:rPr lang="en-US" sz="1900" b="1" dirty="0">
                <a:latin typeface="Arial" panose="020B0604020202020204" pitchFamily="34" charset="0"/>
                <a:cs typeface="Arial" panose="020B0604020202020204" pitchFamily="34" charset="0"/>
              </a:rPr>
              <a:t>For more information about which method to choose for accessing off-campus resources </a:t>
            </a:r>
            <a:r>
              <a:rPr lang="en-US" sz="1900" dirty="0">
                <a:latin typeface="Arial" panose="020B0604020202020204" pitchFamily="34" charset="0"/>
                <a:cs typeface="Arial" panose="020B0604020202020204" pitchFamily="34" charset="0"/>
                <a:hlinkClick r:id="rId6"/>
              </a:rPr>
              <a:t>Click Here</a:t>
            </a:r>
            <a:endParaRPr lang="en-US" sz="1900" dirty="0">
              <a:latin typeface="Arial" panose="020B0604020202020204" pitchFamily="34" charset="0"/>
              <a:cs typeface="Arial" panose="020B0604020202020204" pitchFamily="34" charset="0"/>
            </a:endParaRPr>
          </a:p>
          <a:p>
            <a:pPr algn="just">
              <a:lnSpc>
                <a:spcPct val="120000"/>
              </a:lnSpc>
            </a:pPr>
            <a:endParaRPr lang="en-US" sz="1900" dirty="0">
              <a:latin typeface="Arial" panose="020B0604020202020204" pitchFamily="34" charset="0"/>
              <a:cs typeface="Arial" panose="020B0604020202020204" pitchFamily="34" charset="0"/>
            </a:endParaRPr>
          </a:p>
          <a:p>
            <a:pPr algn="just">
              <a:lnSpc>
                <a:spcPct val="120000"/>
              </a:lnSpc>
            </a:pPr>
            <a:endParaRPr lang="en-US" sz="1900" dirty="0">
              <a:latin typeface="Arial" panose="020B0604020202020204" pitchFamily="34" charset="0"/>
              <a:cs typeface="Arial" panose="020B0604020202020204" pitchFamily="34" charset="0"/>
            </a:endParaRPr>
          </a:p>
          <a:p>
            <a:pPr algn="l"/>
            <a:endParaRPr lang="en-US" sz="1900" dirty="0"/>
          </a:p>
        </p:txBody>
      </p:sp>
    </p:spTree>
    <p:extLst>
      <p:ext uri="{BB962C8B-B14F-4D97-AF65-F5344CB8AC3E}">
        <p14:creationId xmlns:p14="http://schemas.microsoft.com/office/powerpoint/2010/main" val="3062684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0568" y="221569"/>
            <a:ext cx="8765120" cy="504056"/>
          </a:xfrm>
        </p:spPr>
        <p:txBody>
          <a:bodyPr>
            <a:noAutofit/>
          </a:bodyPr>
          <a:lstStyle/>
          <a:p>
            <a:r>
              <a:rPr lang="en-US" sz="2800" b="1" dirty="0">
                <a:latin typeface="Arial" panose="020B0604020202020204" pitchFamily="34" charset="0"/>
                <a:cs typeface="Arial" panose="020B0604020202020204" pitchFamily="34" charset="0"/>
              </a:rPr>
              <a:t>HSC Library Administration Departments   </a:t>
            </a:r>
          </a:p>
        </p:txBody>
      </p:sp>
      <p:graphicFrame>
        <p:nvGraphicFramePr>
          <p:cNvPr id="9" name="Content Placeholder 8"/>
          <p:cNvGraphicFramePr>
            <a:graphicFrameLocks noGrp="1"/>
          </p:cNvGraphicFramePr>
          <p:nvPr>
            <p:ph idx="1"/>
            <p:custDataLst>
              <p:tags r:id="rId2"/>
            </p:custDataLst>
            <p:extLst>
              <p:ext uri="{D42A27DB-BD31-4B8C-83A1-F6EECF244321}">
                <p14:modId xmlns:p14="http://schemas.microsoft.com/office/powerpoint/2010/main" val="91410521"/>
              </p:ext>
            </p:extLst>
          </p:nvPr>
        </p:nvGraphicFramePr>
        <p:xfrm>
          <a:off x="2490428" y="869486"/>
          <a:ext cx="6192688" cy="5544616"/>
        </p:xfrm>
        <a:graphic>
          <a:graphicData uri="http://schemas.openxmlformats.org/drawingml/2006/chart">
            <c:chart xmlns:c="http://schemas.openxmlformats.org/drawingml/2006/chart" xmlns:r="http://schemas.openxmlformats.org/officeDocument/2006/relationships" r:id="rId21"/>
          </a:graphicData>
        </a:graphic>
      </p:graphicFrame>
      <p:sp>
        <p:nvSpPr>
          <p:cNvPr id="11" name="TextBox 10"/>
          <p:cNvSpPr txBox="1"/>
          <p:nvPr>
            <p:custDataLst>
              <p:tags r:id="rId3"/>
            </p:custDataLst>
          </p:nvPr>
        </p:nvSpPr>
        <p:spPr>
          <a:xfrm>
            <a:off x="216749" y="1410034"/>
            <a:ext cx="3084143" cy="3600986"/>
          </a:xfrm>
          <a:prstGeom prst="rect">
            <a:avLst/>
          </a:prstGeom>
          <a:noFill/>
        </p:spPr>
        <p:txBody>
          <a:bodyPr wrap="square" rtlCol="0">
            <a:spAutoFit/>
          </a:bodyPr>
          <a:lstStyle/>
          <a:p>
            <a:pPr algn="l" rtl="0"/>
            <a:r>
              <a:rPr lang="en-US" sz="1400" b="1" dirty="0">
                <a:latin typeface="Arial" panose="020B0604020202020204" pitchFamily="34" charset="0"/>
                <a:cs typeface="Arial" panose="020B0604020202020204" pitchFamily="34" charset="0"/>
              </a:rPr>
              <a:t> Training &amp; Information Literacy</a:t>
            </a:r>
          </a:p>
          <a:p>
            <a:pPr algn="l" rtl="0"/>
            <a:r>
              <a:rPr lang="en-US" sz="1400" b="1"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Literature Search &amp; Electronic  </a:t>
            </a:r>
          </a:p>
          <a:p>
            <a:pPr algn="l" rtl="0"/>
            <a:r>
              <a:rPr lang="en-US" sz="1400" b="1" dirty="0">
                <a:latin typeface="Arial" panose="020B0604020202020204" pitchFamily="34" charset="0"/>
                <a:cs typeface="Arial" panose="020B0604020202020204" pitchFamily="34" charset="0"/>
              </a:rPr>
              <a:t>  Resources)  </a:t>
            </a:r>
          </a:p>
          <a:p>
            <a:pPr algn="l" rtl="0"/>
            <a:r>
              <a:rPr lang="en-US" sz="1400" b="1" dirty="0">
                <a:latin typeface="Arial" panose="020B0604020202020204" pitchFamily="34" charset="0"/>
                <a:cs typeface="Arial" panose="020B0604020202020204" pitchFamily="34" charset="0"/>
              </a:rPr>
              <a:t>  </a:t>
            </a:r>
          </a:p>
          <a:p>
            <a:pPr algn="l" rtl="0"/>
            <a:r>
              <a:rPr lang="en-US" sz="1400" b="1" dirty="0">
                <a:latin typeface="Arial" panose="020B0604020202020204" pitchFamily="34" charset="0"/>
                <a:cs typeface="Arial" panose="020B0604020202020204" pitchFamily="34" charset="0"/>
              </a:rPr>
              <a:t> Interlibrary Loan</a:t>
            </a:r>
          </a:p>
          <a:p>
            <a:pPr algn="l" rtl="0"/>
            <a:r>
              <a:rPr lang="en-US" sz="1400" b="1" dirty="0">
                <a:latin typeface="Arial" panose="020B0604020202020204" pitchFamily="34" charset="0"/>
                <a:cs typeface="Arial" panose="020B0604020202020204" pitchFamily="34" charset="0"/>
              </a:rPr>
              <a:t> </a:t>
            </a:r>
          </a:p>
          <a:p>
            <a:pPr algn="l" rtl="0"/>
            <a:r>
              <a:rPr lang="en-US" sz="1400" b="1" dirty="0">
                <a:latin typeface="Arial" panose="020B0604020202020204" pitchFamily="34" charset="0"/>
                <a:cs typeface="Arial" panose="020B0604020202020204" pitchFamily="34" charset="0"/>
              </a:rPr>
              <a:t> Audiovisual Materials</a:t>
            </a:r>
          </a:p>
          <a:p>
            <a:pPr algn="l" rtl="0"/>
            <a:endParaRPr lang="en-US" sz="1400" b="1" dirty="0">
              <a:latin typeface="Arial" panose="020B0604020202020204" pitchFamily="34" charset="0"/>
              <a:cs typeface="Arial" panose="020B0604020202020204" pitchFamily="34" charset="0"/>
            </a:endParaRPr>
          </a:p>
          <a:p>
            <a:pPr algn="l" rtl="0"/>
            <a:r>
              <a:rPr lang="en-US" sz="1400" b="1" dirty="0">
                <a:latin typeface="Arial" panose="020B0604020202020204" pitchFamily="34" charset="0"/>
                <a:cs typeface="Arial" panose="020B0604020202020204" pitchFamily="34" charset="0"/>
              </a:rPr>
              <a:t> Marketing &amp; Communications  </a:t>
            </a:r>
          </a:p>
          <a:p>
            <a:pPr algn="l" rtl="0"/>
            <a:r>
              <a:rPr lang="en-US" sz="1400" b="1" dirty="0">
                <a:latin typeface="Arial" panose="020B0604020202020204" pitchFamily="34" charset="0"/>
                <a:cs typeface="Arial" panose="020B0604020202020204" pitchFamily="34" charset="0"/>
              </a:rPr>
              <a:t>   </a:t>
            </a:r>
          </a:p>
          <a:p>
            <a:pPr algn="l" rtl="0"/>
            <a:r>
              <a:rPr lang="en-US" sz="1400" b="1" dirty="0">
                <a:latin typeface="Arial" panose="020B0604020202020204" pitchFamily="34" charset="0"/>
                <a:cs typeface="Arial" panose="020B0604020202020204" pitchFamily="34" charset="0"/>
              </a:rPr>
              <a:t> Library System &amp; Technology</a:t>
            </a:r>
          </a:p>
          <a:p>
            <a:pPr algn="l" rtl="0"/>
            <a:endParaRPr lang="en-US" sz="1400" b="1" dirty="0">
              <a:latin typeface="Arial" panose="020B0604020202020204" pitchFamily="34" charset="0"/>
              <a:cs typeface="Arial" panose="020B0604020202020204" pitchFamily="34" charset="0"/>
            </a:endParaRPr>
          </a:p>
          <a:p>
            <a:pPr algn="l" rtl="0"/>
            <a:r>
              <a:rPr lang="en-US" sz="1400" b="1" dirty="0">
                <a:latin typeface="Arial" panose="020B0604020202020204" pitchFamily="34" charset="0"/>
                <a:cs typeface="Arial" panose="020B0604020202020204" pitchFamily="34" charset="0"/>
              </a:rPr>
              <a:t> Collection Development</a:t>
            </a:r>
          </a:p>
          <a:p>
            <a:pPr algn="l" rtl="0"/>
            <a:r>
              <a:rPr lang="en-US" sz="1400" b="1" dirty="0">
                <a:latin typeface="Arial" panose="020B0604020202020204" pitchFamily="34" charset="0"/>
                <a:cs typeface="Arial" panose="020B0604020202020204" pitchFamily="34" charset="0"/>
              </a:rPr>
              <a:t> </a:t>
            </a:r>
          </a:p>
          <a:p>
            <a:pPr algn="l" rtl="0"/>
            <a:endParaRPr lang="en-US" sz="1400" b="1" dirty="0"/>
          </a:p>
          <a:p>
            <a:pPr algn="l" rtl="0"/>
            <a:endParaRPr lang="en-US" dirty="0"/>
          </a:p>
        </p:txBody>
      </p:sp>
      <p:sp>
        <p:nvSpPr>
          <p:cNvPr id="12" name="TextBox 11"/>
          <p:cNvSpPr txBox="1"/>
          <p:nvPr>
            <p:custDataLst>
              <p:tags r:id="rId4"/>
            </p:custDataLst>
          </p:nvPr>
        </p:nvSpPr>
        <p:spPr>
          <a:xfrm>
            <a:off x="1547664" y="6265369"/>
            <a:ext cx="324036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Reference &amp; Information Services</a:t>
            </a:r>
          </a:p>
        </p:txBody>
      </p:sp>
      <p:sp>
        <p:nvSpPr>
          <p:cNvPr id="13" name="TextBox 12"/>
          <p:cNvSpPr txBox="1"/>
          <p:nvPr>
            <p:custDataLst>
              <p:tags r:id="rId5"/>
            </p:custDataLst>
          </p:nvPr>
        </p:nvSpPr>
        <p:spPr>
          <a:xfrm>
            <a:off x="5820304" y="513561"/>
            <a:ext cx="4512336" cy="1169551"/>
          </a:xfrm>
          <a:prstGeom prst="rect">
            <a:avLst/>
          </a:prstGeom>
          <a:noFill/>
        </p:spPr>
        <p:txBody>
          <a:bodyPr wrap="square" rtlCol="0">
            <a:spAutoFit/>
          </a:bodyPr>
          <a:lstStyle/>
          <a:p>
            <a:pPr algn="l"/>
            <a:r>
              <a:rPr lang="en-US" sz="1400" b="1" dirty="0">
                <a:latin typeface="Arial" panose="020B0604020202020204" pitchFamily="34" charset="0"/>
                <a:cs typeface="Arial" panose="020B0604020202020204" pitchFamily="34" charset="0"/>
              </a:rPr>
              <a:t>                                       Circulation</a:t>
            </a:r>
          </a:p>
          <a:p>
            <a:pPr algn="l"/>
            <a:r>
              <a:rPr lang="en-US" sz="1400" b="1" dirty="0">
                <a:latin typeface="Arial" panose="020B0604020202020204" pitchFamily="34" charset="0"/>
                <a:cs typeface="Arial" panose="020B0604020202020204" pitchFamily="34" charset="0"/>
              </a:rPr>
              <a:t>                                 </a:t>
            </a:r>
          </a:p>
          <a:p>
            <a:pPr algn="l"/>
            <a:r>
              <a:rPr lang="en-US" sz="1400" b="1" dirty="0">
                <a:latin typeface="Arial" panose="020B0604020202020204" pitchFamily="34" charset="0"/>
                <a:cs typeface="Arial" panose="020B0604020202020204" pitchFamily="34" charset="0"/>
              </a:rPr>
              <a:t>                                       Acquisitions</a:t>
            </a:r>
          </a:p>
          <a:p>
            <a:pPr algn="l"/>
            <a:r>
              <a:rPr lang="en-US" sz="1400" b="1" dirty="0">
                <a:latin typeface="Arial" panose="020B0604020202020204" pitchFamily="34" charset="0"/>
                <a:cs typeface="Arial" panose="020B0604020202020204" pitchFamily="34" charset="0"/>
              </a:rPr>
              <a:t>                                                 </a:t>
            </a:r>
          </a:p>
          <a:p>
            <a:pPr algn="l"/>
            <a:r>
              <a:rPr lang="en-US" sz="1400" b="1" dirty="0">
                <a:latin typeface="Arial" panose="020B0604020202020204" pitchFamily="34" charset="0"/>
                <a:cs typeface="Arial" panose="020B0604020202020204" pitchFamily="34" charset="0"/>
              </a:rPr>
              <a:t>                                       Cataloguing</a:t>
            </a:r>
            <a:r>
              <a:rPr lang="en-US" sz="12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p>
        </p:txBody>
      </p:sp>
      <p:sp>
        <p:nvSpPr>
          <p:cNvPr id="14" name="TextBox 13"/>
          <p:cNvSpPr txBox="1"/>
          <p:nvPr>
            <p:custDataLst>
              <p:tags r:id="rId6"/>
            </p:custDataLst>
          </p:nvPr>
        </p:nvSpPr>
        <p:spPr>
          <a:xfrm>
            <a:off x="7845188" y="5344164"/>
            <a:ext cx="1218603"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Back Issues</a:t>
            </a:r>
          </a:p>
        </p:txBody>
      </p:sp>
      <p:sp>
        <p:nvSpPr>
          <p:cNvPr id="15" name="Rectangle 14"/>
          <p:cNvSpPr/>
          <p:nvPr>
            <p:custDataLst>
              <p:tags r:id="rId7"/>
            </p:custDataLst>
          </p:nvPr>
        </p:nvSpPr>
        <p:spPr>
          <a:xfrm flipH="1">
            <a:off x="182536" y="3199958"/>
            <a:ext cx="99265" cy="127211"/>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ectangle 16"/>
          <p:cNvSpPr/>
          <p:nvPr>
            <p:custDataLst>
              <p:tags r:id="rId8"/>
            </p:custDataLst>
          </p:nvPr>
        </p:nvSpPr>
        <p:spPr>
          <a:xfrm flipH="1">
            <a:off x="190413" y="2802129"/>
            <a:ext cx="106778" cy="127211"/>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Rectangle 17"/>
          <p:cNvSpPr/>
          <p:nvPr>
            <p:custDataLst>
              <p:tags r:id="rId9"/>
            </p:custDataLst>
          </p:nvPr>
        </p:nvSpPr>
        <p:spPr>
          <a:xfrm flipH="1">
            <a:off x="191118" y="2365064"/>
            <a:ext cx="106778" cy="127211"/>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ectangle 18"/>
          <p:cNvSpPr/>
          <p:nvPr>
            <p:custDataLst>
              <p:tags r:id="rId10"/>
            </p:custDataLst>
          </p:nvPr>
        </p:nvSpPr>
        <p:spPr>
          <a:xfrm flipH="1">
            <a:off x="182536" y="1534468"/>
            <a:ext cx="106778" cy="127211"/>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Rectangle 19"/>
          <p:cNvSpPr/>
          <p:nvPr>
            <p:custDataLst>
              <p:tags r:id="rId11"/>
            </p:custDataLst>
          </p:nvPr>
        </p:nvSpPr>
        <p:spPr>
          <a:xfrm flipH="1">
            <a:off x="1724607" y="6330864"/>
            <a:ext cx="100012" cy="13580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Rectangle 20"/>
          <p:cNvSpPr/>
          <p:nvPr>
            <p:custDataLst>
              <p:tags r:id="rId12"/>
            </p:custDataLst>
          </p:nvPr>
        </p:nvSpPr>
        <p:spPr>
          <a:xfrm flipH="1">
            <a:off x="7685021" y="603723"/>
            <a:ext cx="106778" cy="127211"/>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p:cNvSpPr/>
          <p:nvPr>
            <p:custDataLst>
              <p:tags r:id="rId13"/>
            </p:custDataLst>
          </p:nvPr>
        </p:nvSpPr>
        <p:spPr>
          <a:xfrm flipH="1">
            <a:off x="7791799" y="5438198"/>
            <a:ext cx="106778" cy="12721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useBgFill="1">
        <p:nvSpPr>
          <p:cNvPr id="3" name="Oval 2"/>
          <p:cNvSpPr/>
          <p:nvPr>
            <p:custDataLst>
              <p:tags r:id="rId14"/>
            </p:custDataLst>
          </p:nvPr>
        </p:nvSpPr>
        <p:spPr>
          <a:xfrm>
            <a:off x="4932040" y="3052487"/>
            <a:ext cx="1368152" cy="110822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HSCLA</a:t>
            </a:r>
          </a:p>
        </p:txBody>
      </p:sp>
      <p:sp>
        <p:nvSpPr>
          <p:cNvPr id="23" name="Rectangle 22"/>
          <p:cNvSpPr/>
          <p:nvPr>
            <p:custDataLst>
              <p:tags r:id="rId15"/>
            </p:custDataLst>
          </p:nvPr>
        </p:nvSpPr>
        <p:spPr>
          <a:xfrm flipH="1">
            <a:off x="198894" y="3647473"/>
            <a:ext cx="106778" cy="127211"/>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Rectangle 25"/>
          <p:cNvSpPr/>
          <p:nvPr>
            <p:custDataLst>
              <p:tags r:id="rId16"/>
            </p:custDataLst>
          </p:nvPr>
        </p:nvSpPr>
        <p:spPr>
          <a:xfrm flipH="1">
            <a:off x="198894" y="4070950"/>
            <a:ext cx="106778" cy="127211"/>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8" name="Rectangle 27"/>
          <p:cNvSpPr/>
          <p:nvPr>
            <p:custDataLst>
              <p:tags r:id="rId17"/>
            </p:custDataLst>
          </p:nvPr>
        </p:nvSpPr>
        <p:spPr>
          <a:xfrm flipH="1">
            <a:off x="7685021" y="1474802"/>
            <a:ext cx="106778" cy="127211"/>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9" name="Rectangle 28"/>
          <p:cNvSpPr/>
          <p:nvPr>
            <p:custDataLst>
              <p:tags r:id="rId18"/>
            </p:custDataLst>
          </p:nvPr>
        </p:nvSpPr>
        <p:spPr>
          <a:xfrm flipH="1">
            <a:off x="7685021" y="1017617"/>
            <a:ext cx="106778" cy="127211"/>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80542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2195736" y="18244"/>
            <a:ext cx="5112568" cy="141577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For more information </a:t>
            </a:r>
          </a:p>
          <a:p>
            <a:pPr algn="ctr"/>
            <a:r>
              <a:rPr lang="en-US" b="1" dirty="0">
                <a:latin typeface="Arial" panose="020B0604020202020204" pitchFamily="34" charset="0"/>
                <a:cs typeface="Arial" panose="020B0604020202020204" pitchFamily="34" charset="0"/>
              </a:rPr>
              <a:t>Visit the HSC Library (HSCLA) Homepage at</a:t>
            </a:r>
          </a:p>
          <a:p>
            <a:pPr algn="ctr"/>
            <a:r>
              <a:rPr lang="en-US" sz="1600" b="1" dirty="0">
                <a:latin typeface="Arial" panose="020B0604020202020204" pitchFamily="34" charset="0"/>
                <a:cs typeface="Arial" panose="020B0604020202020204" pitchFamily="34" charset="0"/>
                <a:hlinkClick r:id="rId6"/>
              </a:rPr>
              <a:t>http://hsclibrary.ku.edu.kw</a:t>
            </a:r>
            <a:endParaRPr lang="en-US"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dirty="0"/>
          </a:p>
        </p:txBody>
      </p:sp>
      <p:sp>
        <p:nvSpPr>
          <p:cNvPr id="2" name="TextBox 1"/>
          <p:cNvSpPr txBox="1"/>
          <p:nvPr>
            <p:custDataLst>
              <p:tags r:id="rId2"/>
            </p:custDataLst>
          </p:nvPr>
        </p:nvSpPr>
        <p:spPr>
          <a:xfrm>
            <a:off x="2619897" y="5445224"/>
            <a:ext cx="4575035" cy="1446550"/>
          </a:xfrm>
          <a:prstGeom prst="rect">
            <a:avLst/>
          </a:prstGeom>
          <a:noFill/>
          <a:ln>
            <a:noFill/>
          </a:ln>
        </p:spPr>
        <p:txBody>
          <a:bodyPr wrap="none" rtlCol="0">
            <a:spAutoFit/>
          </a:bodyPr>
          <a:lstStyle/>
          <a:p>
            <a:pPr algn="ctr"/>
            <a:r>
              <a:rPr lang="en-US" b="1" dirty="0"/>
              <a:t>Project by: Manal Hasan</a:t>
            </a:r>
          </a:p>
          <a:p>
            <a:pPr algn="ctr"/>
            <a:r>
              <a:rPr lang="en-US" b="1" dirty="0"/>
              <a:t>Training &amp; Information Literacy Department</a:t>
            </a:r>
          </a:p>
          <a:p>
            <a:pPr algn="ctr"/>
            <a:r>
              <a:rPr lang="en-US" b="1" dirty="0"/>
              <a:t>(Literature search &amp; Electronic Resources)</a:t>
            </a:r>
          </a:p>
          <a:p>
            <a:pPr algn="ctr"/>
            <a:r>
              <a:rPr lang="en-US" b="1" dirty="0"/>
              <a:t>HSC Library Administration</a:t>
            </a:r>
          </a:p>
          <a:p>
            <a:pPr algn="ctr"/>
            <a:r>
              <a:rPr lang="en-US" sz="1600" b="1" dirty="0">
                <a:solidFill>
                  <a:srgbClr val="0000FF"/>
                </a:solidFill>
                <a:hlinkClick r:id="rId7"/>
              </a:rPr>
              <a:t>Manal.hasan@ku.edu.kw </a:t>
            </a:r>
            <a:endParaRPr lang="en-US" sz="1600" b="1" dirty="0">
              <a:solidFill>
                <a:srgbClr val="0000FF"/>
              </a:solidFill>
            </a:endParaRPr>
          </a:p>
        </p:txBody>
      </p:sp>
      <p:pic>
        <p:nvPicPr>
          <p:cNvPr id="5" name="Picture 4">
            <a:extLst>
              <a:ext uri="{FF2B5EF4-FFF2-40B4-BE49-F238E27FC236}">
                <a16:creationId xmlns:a16="http://schemas.microsoft.com/office/drawing/2014/main" id="{AE8022DA-55FB-4DA4-9FEC-C81A9BE347C0}"/>
              </a:ext>
            </a:extLst>
          </p:cNvPr>
          <p:cNvPicPr>
            <a:picLocks noChangeAspect="1"/>
          </p:cNvPicPr>
          <p:nvPr>
            <p:custDataLst>
              <p:tags r:id="rId3"/>
            </p:custDataLst>
          </p:nvPr>
        </p:nvPicPr>
        <p:blipFill>
          <a:blip r:embed="rId8"/>
          <a:stretch>
            <a:fillRect/>
          </a:stretch>
        </p:blipFill>
        <p:spPr>
          <a:xfrm>
            <a:off x="251520" y="1027683"/>
            <a:ext cx="8640960" cy="4345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179512" y="188640"/>
            <a:ext cx="8784976" cy="6480720"/>
          </a:xfrm>
        </p:spPr>
        <p:txBody>
          <a:bodyPr>
            <a:normAutofit/>
          </a:bodyPr>
          <a:lstStyle/>
          <a:p>
            <a:pPr rtl="0"/>
            <a:endParaRPr lang="en-US" sz="2800" b="1" dirty="0">
              <a:solidFill>
                <a:schemeClr val="tx1"/>
              </a:solidFill>
            </a:endParaRPr>
          </a:p>
          <a:p>
            <a:pPr algn="ctr" rtl="0"/>
            <a:r>
              <a:rPr lang="en-US" sz="2200" b="1" dirty="0">
                <a:solidFill>
                  <a:schemeClr val="tx1"/>
                </a:solidFill>
                <a:latin typeface="Arial" panose="020B0604020202020204" pitchFamily="34" charset="0"/>
                <a:cs typeface="Arial" panose="020B0604020202020204" pitchFamily="34" charset="0"/>
              </a:rPr>
              <a:t>About HSC Library Administration</a:t>
            </a:r>
          </a:p>
          <a:p>
            <a:pPr algn="l" rtl="0"/>
            <a:endParaRPr lang="en-US" sz="2000" dirty="0">
              <a:solidFill>
                <a:schemeClr val="tx1"/>
              </a:solidFill>
              <a:latin typeface="Arial" panose="020B0604020202020204" pitchFamily="34" charset="0"/>
              <a:cs typeface="Arial" panose="020B0604020202020204" pitchFamily="34" charset="0"/>
            </a:endParaRPr>
          </a:p>
          <a:p>
            <a:pPr algn="just" rtl="0"/>
            <a:endParaRPr lang="en-US" sz="2000" b="1" dirty="0">
              <a:solidFill>
                <a:schemeClr val="tx1"/>
              </a:solidFill>
              <a:latin typeface="Arial" panose="020B0604020202020204" pitchFamily="34" charset="0"/>
              <a:cs typeface="Arial" panose="020B0604020202020204" pitchFamily="34" charset="0"/>
            </a:endParaRPr>
          </a:p>
          <a:p>
            <a:pPr algn="just" rtl="0"/>
            <a:r>
              <a:rPr lang="en-US" sz="2000" b="1" dirty="0">
                <a:solidFill>
                  <a:schemeClr val="tx1"/>
                </a:solidFill>
                <a:latin typeface="Arial" panose="020B0604020202020204" pitchFamily="34" charset="0"/>
                <a:cs typeface="Arial" panose="020B0604020202020204" pitchFamily="34" charset="0"/>
              </a:rPr>
              <a:t>The Health Sciences Center Library Administration (HSCLA) is the main source of health information for the faculties of Medicine, Allied Health, Dentistry, Pharmacy</a:t>
            </a:r>
            <a:r>
              <a:rPr lang="en-US" sz="2000" b="1" dirty="0">
                <a:latin typeface="Arial" panose="020B0604020202020204" pitchFamily="34" charset="0"/>
                <a:cs typeface="Arial" panose="020B0604020202020204" pitchFamily="34" charset="0"/>
              </a:rPr>
              <a:t> and Public Health.</a:t>
            </a:r>
            <a:endParaRPr lang="en-US" sz="2000" b="1" dirty="0">
              <a:solidFill>
                <a:schemeClr val="tx1"/>
              </a:solidFill>
              <a:latin typeface="Arial" panose="020B0604020202020204" pitchFamily="34" charset="0"/>
              <a:cs typeface="Arial" panose="020B0604020202020204" pitchFamily="34" charset="0"/>
            </a:endParaRPr>
          </a:p>
          <a:p>
            <a:pPr algn="just" rtl="0"/>
            <a:endParaRPr lang="en-US" sz="2000" b="1" dirty="0">
              <a:solidFill>
                <a:schemeClr val="tx1"/>
              </a:solidFill>
              <a:latin typeface="Arial" panose="020B0604020202020204" pitchFamily="34" charset="0"/>
              <a:cs typeface="Arial" panose="020B0604020202020204" pitchFamily="34" charset="0"/>
            </a:endParaRPr>
          </a:p>
          <a:p>
            <a:pPr algn="just" rtl="0"/>
            <a:r>
              <a:rPr lang="en-US" sz="2000" b="1" dirty="0">
                <a:solidFill>
                  <a:schemeClr val="tx1"/>
                </a:solidFill>
                <a:latin typeface="Arial" panose="020B0604020202020204" pitchFamily="34" charset="0"/>
                <a:cs typeface="Arial" panose="020B0604020202020204" pitchFamily="34" charset="0"/>
              </a:rPr>
              <a:t>Each Department in the library is highly dedicated in providing HSC faculties with the up most professional services and with the latest medical information.</a:t>
            </a:r>
          </a:p>
          <a:p>
            <a:pPr algn="just" rtl="0"/>
            <a:endParaRPr lang="en-US" sz="28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63095"/>
            <a:ext cx="8640960" cy="6408712"/>
          </a:xfrm>
        </p:spPr>
        <p:txBody>
          <a:bodyPr>
            <a:normAutofit/>
          </a:bodyPr>
          <a:lstStyle/>
          <a:p>
            <a:pPr algn="ctr" rtl="0"/>
            <a:r>
              <a:rPr lang="en-US" sz="2200" b="1" dirty="0">
                <a:solidFill>
                  <a:schemeClr val="tx1"/>
                </a:solidFill>
                <a:latin typeface="Arial" panose="020B0604020202020204" pitchFamily="34" charset="0"/>
                <a:cs typeface="Arial" panose="020B0604020202020204" pitchFamily="34" charset="0"/>
              </a:rPr>
              <a:t>HSC Library Working Hours</a:t>
            </a:r>
          </a:p>
          <a:p>
            <a:pPr algn="l" rtl="0"/>
            <a:endParaRPr lang="en-US" sz="2000" dirty="0">
              <a:solidFill>
                <a:schemeClr val="tx1"/>
              </a:solidFill>
            </a:endParaRPr>
          </a:p>
          <a:p>
            <a:pPr algn="l" rtl="0"/>
            <a:endParaRPr lang="en-US" sz="2000" dirty="0">
              <a:solidFill>
                <a:schemeClr val="tx1"/>
              </a:solidFill>
            </a:endParaRPr>
          </a:p>
          <a:p>
            <a:pPr algn="l" rtl="0"/>
            <a:endParaRPr lang="en-US" sz="2000" dirty="0">
              <a:solidFill>
                <a:schemeClr val="tx1"/>
              </a:solidFill>
            </a:endParaRPr>
          </a:p>
          <a:p>
            <a:pPr algn="l" rtl="0"/>
            <a:endParaRPr lang="en-US" sz="2000" dirty="0">
              <a:solidFill>
                <a:schemeClr val="tx1"/>
              </a:solidFill>
            </a:endParaRPr>
          </a:p>
          <a:p>
            <a:pPr algn="l" rtl="0"/>
            <a:endParaRPr lang="en-US" sz="2000" dirty="0">
              <a:solidFill>
                <a:schemeClr val="tx1"/>
              </a:solidFill>
            </a:endParaRPr>
          </a:p>
          <a:p>
            <a:pPr algn="l" rtl="0"/>
            <a:endParaRPr lang="en-US" sz="2000" dirty="0">
              <a:solidFill>
                <a:schemeClr val="tx1"/>
              </a:solidFill>
            </a:endParaRPr>
          </a:p>
        </p:txBody>
      </p:sp>
      <p:graphicFrame>
        <p:nvGraphicFramePr>
          <p:cNvPr id="5" name="Table 4"/>
          <p:cNvGraphicFramePr>
            <a:graphicFrameLocks noGrp="1"/>
          </p:cNvGraphicFramePr>
          <p:nvPr>
            <p:custDataLst>
              <p:tags r:id="rId2"/>
            </p:custDataLst>
            <p:extLst>
              <p:ext uri="{D42A27DB-BD31-4B8C-83A1-F6EECF244321}">
                <p14:modId xmlns:p14="http://schemas.microsoft.com/office/powerpoint/2010/main" val="1031494326"/>
              </p:ext>
            </p:extLst>
          </p:nvPr>
        </p:nvGraphicFramePr>
        <p:xfrm>
          <a:off x="448198" y="3384312"/>
          <a:ext cx="8280920" cy="1480612"/>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329450">
                <a:tc gridSpan="2">
                  <a:txBody>
                    <a:bodyPr/>
                    <a:lstStyle/>
                    <a:p>
                      <a:pPr algn="ctr"/>
                      <a:r>
                        <a:rPr lang="en-US" dirty="0">
                          <a:latin typeface="Arial" panose="020B0604020202020204" pitchFamily="34" charset="0"/>
                          <a:cs typeface="Arial" panose="020B0604020202020204" pitchFamily="34" charset="0"/>
                        </a:rPr>
                        <a:t>Semester Break</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474772">
                <a:tc>
                  <a:txBody>
                    <a:bodyPr/>
                    <a:lstStyle/>
                    <a:p>
                      <a:pPr algn="ctr"/>
                      <a:r>
                        <a:rPr lang="en-US" b="1" dirty="0">
                          <a:latin typeface="Arial" panose="020B0604020202020204" pitchFamily="34" charset="0"/>
                          <a:cs typeface="Arial" panose="020B0604020202020204" pitchFamily="34" charset="0"/>
                        </a:rPr>
                        <a:t>Sunday to Thursday</a:t>
                      </a:r>
                    </a:p>
                  </a:txBody>
                  <a:tcPr anchor="ctr">
                    <a:solidFill>
                      <a:schemeClr val="accent1">
                        <a:lumMod val="60000"/>
                        <a:lumOff val="40000"/>
                      </a:schemeClr>
                    </a:solidFill>
                  </a:tcPr>
                </a:tc>
                <a:tc>
                  <a:txBody>
                    <a:bodyPr/>
                    <a:lstStyle/>
                    <a:p>
                      <a:pPr algn="ctr"/>
                      <a:r>
                        <a:rPr lang="en-US" b="1" dirty="0">
                          <a:latin typeface="Arial" panose="020B0604020202020204" pitchFamily="34" charset="0"/>
                          <a:cs typeface="Arial" panose="020B0604020202020204" pitchFamily="34" charset="0"/>
                        </a:rPr>
                        <a:t>7:30 a.m. – 10:00 p.m.</a:t>
                      </a:r>
                    </a:p>
                  </a:txBody>
                  <a:tcPr anchor="ctr">
                    <a:solidFill>
                      <a:schemeClr val="accent1">
                        <a:lumMod val="60000"/>
                        <a:lumOff val="40000"/>
                      </a:schemeClr>
                    </a:solidFill>
                  </a:tcPr>
                </a:tc>
                <a:extLst>
                  <a:ext uri="{0D108BD9-81ED-4DB2-BD59-A6C34878D82A}">
                    <a16:rowId xmlns:a16="http://schemas.microsoft.com/office/drawing/2014/main" val="10001"/>
                  </a:ext>
                </a:extLst>
              </a:tr>
              <a:tr h="617719">
                <a:tc>
                  <a:txBody>
                    <a:bodyPr/>
                    <a:lstStyle/>
                    <a:p>
                      <a:pPr algn="ctr"/>
                      <a:r>
                        <a:rPr lang="en-US" b="1" dirty="0">
                          <a:latin typeface="Arial" panose="020B0604020202020204" pitchFamily="34" charset="0"/>
                          <a:cs typeface="Arial" panose="020B0604020202020204" pitchFamily="34" charset="0"/>
                        </a:rPr>
                        <a:t>Friday &amp; Saturday</a:t>
                      </a:r>
                    </a:p>
                  </a:txBody>
                  <a:tcPr anchor="ctr">
                    <a:solidFill>
                      <a:schemeClr val="accent1">
                        <a:lumMod val="60000"/>
                        <a:lumOff val="40000"/>
                      </a:schemeClr>
                    </a:solidFill>
                  </a:tcPr>
                </a:tc>
                <a:tc>
                  <a:txBody>
                    <a:bodyPr/>
                    <a:lstStyle/>
                    <a:p>
                      <a:pPr algn="ctr"/>
                      <a:r>
                        <a:rPr lang="en-GB" b="1" dirty="0">
                          <a:latin typeface="Arial" panose="020B0604020202020204" pitchFamily="34" charset="0"/>
                          <a:cs typeface="Arial" panose="020B0604020202020204" pitchFamily="34" charset="0"/>
                        </a:rPr>
                        <a:t>8:00 a.m. – 10:00 p.m.</a:t>
                      </a:r>
                    </a:p>
                    <a:p>
                      <a:pPr algn="ctr"/>
                      <a:r>
                        <a:rPr lang="en-GB" b="1" dirty="0">
                          <a:latin typeface="Arial" panose="020B0604020202020204" pitchFamily="34" charset="0"/>
                          <a:cs typeface="Arial" panose="020B0604020202020204" pitchFamily="34" charset="0"/>
                        </a:rPr>
                        <a:t>(Thirds Floor Only)</a:t>
                      </a:r>
                    </a:p>
                  </a:txBody>
                  <a:tcPr anchor="ctr">
                    <a:solidFill>
                      <a:schemeClr val="accent1">
                        <a:lumMod val="60000"/>
                        <a:lumOff val="40000"/>
                      </a:schemeClr>
                    </a:solidFill>
                  </a:tcPr>
                </a:tc>
                <a:extLst>
                  <a:ext uri="{0D108BD9-81ED-4DB2-BD59-A6C34878D82A}">
                    <a16:rowId xmlns:a16="http://schemas.microsoft.com/office/drawing/2014/main" val="117488466"/>
                  </a:ext>
                </a:extLst>
              </a:tr>
            </a:tbl>
          </a:graphicData>
        </a:graphic>
      </p:graphicFrame>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1558160611"/>
              </p:ext>
            </p:extLst>
          </p:nvPr>
        </p:nvGraphicFramePr>
        <p:xfrm>
          <a:off x="448198" y="4974098"/>
          <a:ext cx="8280920" cy="1737704"/>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val="20000"/>
                    </a:ext>
                  </a:extLst>
                </a:gridCol>
                <a:gridCol w="2575630">
                  <a:extLst>
                    <a:ext uri="{9D8B030D-6E8A-4147-A177-3AD203B41FA5}">
                      <a16:colId xmlns:a16="http://schemas.microsoft.com/office/drawing/2014/main" val="20001"/>
                    </a:ext>
                  </a:extLst>
                </a:gridCol>
                <a:gridCol w="1564830">
                  <a:extLst>
                    <a:ext uri="{9D8B030D-6E8A-4147-A177-3AD203B41FA5}">
                      <a16:colId xmlns:a16="http://schemas.microsoft.com/office/drawing/2014/main" val="297845864"/>
                    </a:ext>
                  </a:extLst>
                </a:gridCol>
              </a:tblGrid>
              <a:tr h="358582">
                <a:tc gridSpan="3">
                  <a:txBody>
                    <a:bodyPr/>
                    <a:lstStyle/>
                    <a:p>
                      <a:pPr algn="ctr"/>
                      <a:r>
                        <a:rPr lang="en-US" dirty="0">
                          <a:latin typeface="Arial" panose="020B0604020202020204" pitchFamily="34" charset="0"/>
                          <a:cs typeface="Arial" panose="020B0604020202020204" pitchFamily="34" charset="0"/>
                        </a:rPr>
                        <a:t>Holy Month of Ramadan</a:t>
                      </a:r>
                    </a:p>
                  </a:txBody>
                  <a:tcPr anchor="ctr">
                    <a:solidFill>
                      <a:schemeClr val="tx1">
                        <a:lumMod val="65000"/>
                        <a:lumOff val="35000"/>
                      </a:schemeClr>
                    </a:solidFill>
                  </a:tcPr>
                </a:tc>
                <a:tc hMerge="1">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0"/>
                  </a:ext>
                </a:extLst>
              </a:tr>
              <a:tr h="903545">
                <a:tc>
                  <a:txBody>
                    <a:bodyPr/>
                    <a:lstStyle/>
                    <a:p>
                      <a:pPr algn="ctr"/>
                      <a:r>
                        <a:rPr lang="en-US" b="1" dirty="0">
                          <a:latin typeface="Arial" panose="020B0604020202020204" pitchFamily="34" charset="0"/>
                          <a:cs typeface="Arial" panose="020B0604020202020204" pitchFamily="34" charset="0"/>
                        </a:rPr>
                        <a:t>Sunday to Thursday</a:t>
                      </a:r>
                    </a:p>
                  </a:txBody>
                  <a:tcPr anchor="ctr">
                    <a:solidFill>
                      <a:schemeClr val="accent1">
                        <a:lumMod val="60000"/>
                        <a:lumOff val="40000"/>
                      </a:schemeClr>
                    </a:solidFill>
                  </a:tcPr>
                </a:tc>
                <a:tc>
                  <a:txBody>
                    <a:bodyPr/>
                    <a:lstStyle/>
                    <a:p>
                      <a:pPr algn="ctr"/>
                      <a:r>
                        <a:rPr lang="en-US" b="1" dirty="0">
                          <a:latin typeface="Arial" panose="020B0604020202020204" pitchFamily="34" charset="0"/>
                          <a:cs typeface="Arial" panose="020B0604020202020204" pitchFamily="34" charset="0"/>
                        </a:rPr>
                        <a:t>9:30 a.m. – 5:00 p.m.</a:t>
                      </a:r>
                    </a:p>
                    <a:p>
                      <a:pPr algn="ctr"/>
                      <a:r>
                        <a:rPr lang="en-US" b="1" dirty="0">
                          <a:latin typeface="Arial" panose="020B0604020202020204" pitchFamily="34" charset="0"/>
                          <a:cs typeface="Arial" panose="020B0604020202020204" pitchFamily="34" charset="0"/>
                        </a:rPr>
                        <a:t>8:00 p.m. – 1:00 a.m. </a:t>
                      </a:r>
                      <a:endParaRPr lang="en-US" sz="18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1600" b="1" dirty="0">
                          <a:latin typeface="Arial" panose="020B0604020202020204" pitchFamily="34" charset="0"/>
                          <a:cs typeface="Arial" panose="020B0604020202020204" pitchFamily="34" charset="0"/>
                        </a:rPr>
                        <a:t>3</a:t>
                      </a:r>
                      <a:r>
                        <a:rPr lang="en-US" sz="1600" b="1" baseline="30000" dirty="0">
                          <a:latin typeface="Arial" panose="020B0604020202020204" pitchFamily="34" charset="0"/>
                          <a:cs typeface="Arial" panose="020B0604020202020204" pitchFamily="34" charset="0"/>
                        </a:rPr>
                        <a:t>rd</a:t>
                      </a:r>
                      <a:r>
                        <a:rPr lang="en-US" sz="1600" b="1" dirty="0">
                          <a:latin typeface="Arial" panose="020B0604020202020204" pitchFamily="34" charset="0"/>
                          <a:cs typeface="Arial" panose="020B0604020202020204" pitchFamily="34" charset="0"/>
                        </a:rPr>
                        <a:t> Floor Only</a:t>
                      </a:r>
                    </a:p>
                  </a:txBody>
                  <a:tcPr anchor="ctr">
                    <a:solidFill>
                      <a:schemeClr val="accent1">
                        <a:lumMod val="60000"/>
                        <a:lumOff val="40000"/>
                      </a:schemeClr>
                    </a:solidFill>
                  </a:tcPr>
                </a:tc>
                <a:extLst>
                  <a:ext uri="{0D108BD9-81ED-4DB2-BD59-A6C34878D82A}">
                    <a16:rowId xmlns:a16="http://schemas.microsoft.com/office/drawing/2014/main" val="10001"/>
                  </a:ext>
                </a:extLst>
              </a:tr>
              <a:tr h="468399">
                <a:tc>
                  <a:txBody>
                    <a:bodyPr/>
                    <a:lstStyle/>
                    <a:p>
                      <a:pPr algn="ctr"/>
                      <a:r>
                        <a:rPr lang="en-US" b="1" dirty="0">
                          <a:latin typeface="Arial" panose="020B0604020202020204" pitchFamily="34" charset="0"/>
                          <a:cs typeface="Arial" panose="020B0604020202020204" pitchFamily="34" charset="0"/>
                        </a:rPr>
                        <a:t>Friday &amp; Saturday</a:t>
                      </a:r>
                    </a:p>
                  </a:txBody>
                  <a:tcPr anchor="ctr">
                    <a:solidFill>
                      <a:schemeClr val="accent1">
                        <a:lumMod val="60000"/>
                        <a:lumOff val="40000"/>
                      </a:schemeClr>
                    </a:solidFill>
                  </a:tcPr>
                </a:tc>
                <a:tc>
                  <a:txBody>
                    <a:bodyPr/>
                    <a:lstStyle/>
                    <a:p>
                      <a:pPr algn="ctr"/>
                      <a:r>
                        <a:rPr lang="en-US" sz="1800" b="1" dirty="0">
                          <a:latin typeface="Arial" panose="020B0604020202020204" pitchFamily="34" charset="0"/>
                          <a:cs typeface="Arial" panose="020B0604020202020204" pitchFamily="34" charset="0"/>
                        </a:rPr>
                        <a:t>Closed</a:t>
                      </a:r>
                    </a:p>
                  </a:txBody>
                  <a:tcPr anchor="ctr">
                    <a:solidFill>
                      <a:schemeClr val="accent1">
                        <a:lumMod val="60000"/>
                        <a:lumOff val="40000"/>
                      </a:schemeClr>
                    </a:solidFill>
                  </a:tcPr>
                </a:tc>
                <a:tc>
                  <a:txBody>
                    <a:bodyPr/>
                    <a:lstStyle/>
                    <a:p>
                      <a:pPr algn="ctr"/>
                      <a:r>
                        <a:rPr lang="en-US" sz="1600" b="1" dirty="0">
                          <a:latin typeface="Arial" panose="020B0604020202020204" pitchFamily="34" charset="0"/>
                          <a:cs typeface="Arial" panose="020B0604020202020204" pitchFamily="34" charset="0"/>
                        </a:rPr>
                        <a:t>3</a:t>
                      </a:r>
                      <a:r>
                        <a:rPr lang="en-US" sz="1600" b="1" baseline="30000" dirty="0">
                          <a:latin typeface="Arial" panose="020B0604020202020204" pitchFamily="34" charset="0"/>
                          <a:cs typeface="Arial" panose="020B0604020202020204" pitchFamily="34" charset="0"/>
                        </a:rPr>
                        <a:t>rd</a:t>
                      </a:r>
                      <a:r>
                        <a:rPr lang="en-US" sz="1600" b="1" dirty="0">
                          <a:latin typeface="Arial" panose="020B0604020202020204" pitchFamily="34" charset="0"/>
                          <a:cs typeface="Arial" panose="020B0604020202020204" pitchFamily="34" charset="0"/>
                        </a:rPr>
                        <a:t> Floor Only</a:t>
                      </a:r>
                    </a:p>
                  </a:txBody>
                  <a:tcPr anchor="ctr">
                    <a:solidFill>
                      <a:schemeClr val="accent1">
                        <a:lumMod val="60000"/>
                        <a:lumOff val="40000"/>
                      </a:schemeClr>
                    </a:solidFill>
                  </a:tcPr>
                </a:tc>
                <a:extLst>
                  <a:ext uri="{0D108BD9-81ED-4DB2-BD59-A6C34878D82A}">
                    <a16:rowId xmlns:a16="http://schemas.microsoft.com/office/drawing/2014/main" val="2035367737"/>
                  </a:ext>
                </a:extLst>
              </a:tr>
            </a:tbl>
          </a:graphicData>
        </a:graphic>
      </p:graphicFrame>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1479959627"/>
              </p:ext>
            </p:extLst>
          </p:nvPr>
        </p:nvGraphicFramePr>
        <p:xfrm>
          <a:off x="448198" y="1729008"/>
          <a:ext cx="8280920" cy="1538443"/>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451030">
                <a:tc gridSpan="2">
                  <a:txBody>
                    <a:bodyPr/>
                    <a:lstStyle/>
                    <a:p>
                      <a:pPr algn="ctr"/>
                      <a:r>
                        <a:rPr lang="en-US" dirty="0">
                          <a:latin typeface="Arial" panose="020B0604020202020204" pitchFamily="34" charset="0"/>
                          <a:cs typeface="Arial" panose="020B0604020202020204" pitchFamily="34" charset="0"/>
                        </a:rPr>
                        <a:t>Academic </a:t>
                      </a:r>
                      <a:r>
                        <a:rPr lang="en-US" baseline="0" dirty="0">
                          <a:latin typeface="Arial" panose="020B0604020202020204" pitchFamily="34" charset="0"/>
                          <a:cs typeface="Arial" panose="020B0604020202020204" pitchFamily="34" charset="0"/>
                        </a:rPr>
                        <a:t> Semester</a:t>
                      </a:r>
                      <a:endParaRPr lang="en-US" dirty="0">
                        <a:latin typeface="Arial" panose="020B0604020202020204" pitchFamily="34" charset="0"/>
                        <a:cs typeface="Arial" panose="020B0604020202020204" pitchFamily="34" charset="0"/>
                      </a:endParaRPr>
                    </a:p>
                  </a:txBody>
                  <a:tcPr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451030">
                <a:tc>
                  <a:txBody>
                    <a:bodyPr/>
                    <a:lstStyle/>
                    <a:p>
                      <a:pPr algn="ctr"/>
                      <a:r>
                        <a:rPr lang="en-US" b="1" dirty="0">
                          <a:latin typeface="Arial" panose="020B0604020202020204" pitchFamily="34" charset="0"/>
                          <a:cs typeface="Arial" panose="020B0604020202020204" pitchFamily="34" charset="0"/>
                        </a:rPr>
                        <a:t>Sunday - Thursday</a:t>
                      </a:r>
                    </a:p>
                  </a:txBody>
                  <a:tcPr anchor="ctr">
                    <a:solidFill>
                      <a:schemeClr val="accent1">
                        <a:lumMod val="60000"/>
                        <a:lumOff val="40000"/>
                      </a:schemeClr>
                    </a:solidFill>
                  </a:tcPr>
                </a:tc>
                <a:tc>
                  <a:txBody>
                    <a:bodyPr/>
                    <a:lstStyle/>
                    <a:p>
                      <a:pPr algn="ctr"/>
                      <a:r>
                        <a:rPr lang="en-US" b="1" dirty="0">
                          <a:latin typeface="Arial" panose="020B0604020202020204" pitchFamily="34" charset="0"/>
                          <a:cs typeface="Arial" panose="020B0604020202020204" pitchFamily="34" charset="0"/>
                        </a:rPr>
                        <a:t>7:30 a.m. – 10:00 p.m.</a:t>
                      </a:r>
                    </a:p>
                  </a:txBody>
                  <a:tcPr anchor="ctr">
                    <a:solidFill>
                      <a:schemeClr val="accent1">
                        <a:lumMod val="60000"/>
                        <a:lumOff val="40000"/>
                      </a:schemeClr>
                    </a:solidFill>
                  </a:tcPr>
                </a:tc>
                <a:extLst>
                  <a:ext uri="{0D108BD9-81ED-4DB2-BD59-A6C34878D82A}">
                    <a16:rowId xmlns:a16="http://schemas.microsoft.com/office/drawing/2014/main" val="10001"/>
                  </a:ext>
                </a:extLst>
              </a:tr>
              <a:tr h="636383">
                <a:tc>
                  <a:txBody>
                    <a:bodyPr/>
                    <a:lstStyle/>
                    <a:p>
                      <a:pPr algn="ctr"/>
                      <a:r>
                        <a:rPr lang="en-US" b="1" dirty="0">
                          <a:latin typeface="Arial" panose="020B0604020202020204" pitchFamily="34" charset="0"/>
                          <a:cs typeface="Arial" panose="020B0604020202020204" pitchFamily="34" charset="0"/>
                        </a:rPr>
                        <a:t>Friday</a:t>
                      </a:r>
                      <a:r>
                        <a:rPr lang="en-US" b="1" baseline="0" dirty="0">
                          <a:latin typeface="Arial" panose="020B0604020202020204" pitchFamily="34" charset="0"/>
                          <a:cs typeface="Arial" panose="020B0604020202020204" pitchFamily="34" charset="0"/>
                        </a:rPr>
                        <a:t> &amp; Saturday</a:t>
                      </a:r>
                      <a:endParaRPr lang="en-US"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b="1" dirty="0">
                          <a:latin typeface="Arial" panose="020B0604020202020204" pitchFamily="34" charset="0"/>
                          <a:cs typeface="Arial" panose="020B0604020202020204" pitchFamily="34" charset="0"/>
                        </a:rPr>
                        <a:t>8:00 a.m. – 10:00 p.m. </a:t>
                      </a:r>
                    </a:p>
                    <a:p>
                      <a:pPr algn="ctr"/>
                      <a:r>
                        <a:rPr lang="en-US" sz="1600" b="1" dirty="0">
                          <a:latin typeface="Arial" panose="020B0604020202020204" pitchFamily="34" charset="0"/>
                          <a:cs typeface="Arial" panose="020B0604020202020204" pitchFamily="34" charset="0"/>
                        </a:rPr>
                        <a:t>(Third Floor Only)</a:t>
                      </a:r>
                    </a:p>
                  </a:txBody>
                  <a:tcPr anchor="ctr">
                    <a:solidFill>
                      <a:schemeClr val="accent1">
                        <a:lumMod val="60000"/>
                        <a:lumOff val="40000"/>
                      </a:schemeClr>
                    </a:solidFill>
                  </a:tcPr>
                </a:tc>
                <a:extLst>
                  <a:ext uri="{0D108BD9-81ED-4DB2-BD59-A6C34878D82A}">
                    <a16:rowId xmlns:a16="http://schemas.microsoft.com/office/drawing/2014/main" val="10002"/>
                  </a:ext>
                </a:extLst>
              </a:tr>
            </a:tbl>
          </a:graphicData>
        </a:graphic>
      </p:graphicFrame>
      <p:pic>
        <p:nvPicPr>
          <p:cNvPr id="2" name="Picture 1"/>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4089727" y="727992"/>
            <a:ext cx="964546" cy="936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260648"/>
            <a:ext cx="8640960" cy="6408712"/>
          </a:xfrm>
        </p:spPr>
        <p:txBody>
          <a:bodyPr>
            <a:normAutofit/>
          </a:bodyPr>
          <a:lstStyle/>
          <a:p>
            <a:pPr algn="ctr"/>
            <a:r>
              <a:rPr lang="en-US" sz="2200" b="1" dirty="0">
                <a:solidFill>
                  <a:schemeClr val="tx1"/>
                </a:solidFill>
                <a:latin typeface="Arial" panose="020B0604020202020204" pitchFamily="34" charset="0"/>
                <a:cs typeface="Arial" panose="020B0604020202020204" pitchFamily="34" charset="0"/>
              </a:rPr>
              <a:t>Library Membership</a:t>
            </a:r>
          </a:p>
          <a:p>
            <a:pPr algn="l"/>
            <a:endParaRPr lang="en-US" sz="2000" dirty="0">
              <a:solidFill>
                <a:schemeClr val="tx1"/>
              </a:solidFill>
              <a:latin typeface="Arial" panose="020B0604020202020204" pitchFamily="34" charset="0"/>
              <a:cs typeface="Arial" panose="020B0604020202020204" pitchFamily="34" charset="0"/>
            </a:endParaRPr>
          </a:p>
          <a:p>
            <a:pPr algn="just"/>
            <a:endParaRPr lang="en-US" sz="2000" b="1" dirty="0">
              <a:solidFill>
                <a:schemeClr val="tx1"/>
              </a:solidFill>
              <a:latin typeface="Arial" panose="020B0604020202020204" pitchFamily="34" charset="0"/>
              <a:cs typeface="Arial" panose="020B0604020202020204" pitchFamily="34" charset="0"/>
            </a:endParaRPr>
          </a:p>
          <a:p>
            <a:pPr algn="just"/>
            <a:endParaRPr lang="en-US" sz="2000" b="1" dirty="0">
              <a:solidFill>
                <a:schemeClr val="tx1"/>
              </a:solidFill>
              <a:latin typeface="Arial" panose="020B0604020202020204" pitchFamily="34" charset="0"/>
              <a:cs typeface="Arial" panose="020B0604020202020204" pitchFamily="34" charset="0"/>
            </a:endParaRPr>
          </a:p>
          <a:p>
            <a:pPr algn="just"/>
            <a:r>
              <a:rPr lang="en-US" sz="2000" b="1" dirty="0">
                <a:solidFill>
                  <a:schemeClr val="tx1"/>
                </a:solidFill>
                <a:latin typeface="Arial" panose="020B0604020202020204" pitchFamily="34" charset="0"/>
                <a:cs typeface="Arial" panose="020B0604020202020204" pitchFamily="34" charset="0"/>
              </a:rPr>
              <a:t>HSC Students need to submit the following documents to obtain library membership: </a:t>
            </a:r>
          </a:p>
          <a:p>
            <a:pPr algn="l"/>
            <a:endParaRPr lang="en-US" sz="2000" b="1" dirty="0">
              <a:solidFill>
                <a:schemeClr val="tx1"/>
              </a:solidFill>
              <a:latin typeface="Arial" panose="020B0604020202020204" pitchFamily="34" charset="0"/>
              <a:cs typeface="Arial" panose="020B0604020202020204" pitchFamily="34" charset="0"/>
            </a:endParaRPr>
          </a:p>
          <a:p>
            <a:pPr algn="l"/>
            <a:r>
              <a:rPr lang="en-US" sz="2000" b="1" dirty="0">
                <a:solidFill>
                  <a:schemeClr val="tx1"/>
                </a:solidFill>
                <a:latin typeface="Arial" panose="020B0604020202020204" pitchFamily="34" charset="0"/>
                <a:cs typeface="Arial" panose="020B0604020202020204" pitchFamily="34" charset="0"/>
              </a:rPr>
              <a:t>1. Photocopy of student University ID.</a:t>
            </a:r>
          </a:p>
          <a:p>
            <a:pPr algn="l"/>
            <a:r>
              <a:rPr lang="en-US" sz="2000" b="1" dirty="0">
                <a:solidFill>
                  <a:schemeClr val="tx1"/>
                </a:solidFill>
                <a:latin typeface="Arial" panose="020B0604020202020204" pitchFamily="34" charset="0"/>
                <a:cs typeface="Arial" panose="020B0604020202020204" pitchFamily="34" charset="0"/>
              </a:rPr>
              <a:t>2. Photocopy of Student Civil ID.</a:t>
            </a:r>
          </a:p>
          <a:p>
            <a:pPr algn="l"/>
            <a:r>
              <a:rPr lang="en-US" sz="2000" b="1" dirty="0">
                <a:solidFill>
                  <a:schemeClr val="tx1"/>
                </a:solidFill>
                <a:latin typeface="Arial" panose="020B0604020202020204" pitchFamily="34" charset="0"/>
                <a:cs typeface="Arial" panose="020B0604020202020204" pitchFamily="34" charset="0"/>
              </a:rPr>
              <a:t>3. Two Photographs.</a:t>
            </a:r>
          </a:p>
          <a:p>
            <a:pPr algn="l"/>
            <a:r>
              <a:rPr lang="en-US" sz="2000" b="1" dirty="0">
                <a:solidFill>
                  <a:schemeClr val="tx1"/>
                </a:solidFill>
                <a:latin typeface="Arial" panose="020B0604020202020204" pitchFamily="34" charset="0"/>
                <a:cs typeface="Arial" panose="020B0604020202020204" pitchFamily="34" charset="0"/>
              </a:rPr>
              <a:t>4. A completed </a:t>
            </a:r>
            <a:r>
              <a:rPr lang="en-US" sz="2000" b="1" u="sng" dirty="0">
                <a:solidFill>
                  <a:srgbClr val="0000FF"/>
                </a:solidFill>
                <a:latin typeface="Arial" panose="020B0604020202020204" pitchFamily="34" charset="0"/>
                <a:cs typeface="Arial" panose="020B0604020202020204" pitchFamily="34" charset="0"/>
                <a:hlinkClick r:id="rId5"/>
              </a:rPr>
              <a:t>membership application form</a:t>
            </a:r>
            <a:r>
              <a:rPr lang="en-US" sz="2000" b="1" dirty="0">
                <a:solidFill>
                  <a:schemeClr val="tx1"/>
                </a:solidFill>
                <a:latin typeface="Arial" panose="020B0604020202020204" pitchFamily="34" charset="0"/>
                <a:cs typeface="Arial" panose="020B0604020202020204" pitchFamily="34" charset="0"/>
              </a:rPr>
              <a:t>.</a:t>
            </a:r>
          </a:p>
          <a:p>
            <a:pPr algn="l"/>
            <a:endParaRPr lang="en-US" sz="2000" b="1" dirty="0">
              <a:solidFill>
                <a:schemeClr val="tx1"/>
              </a:solidFill>
              <a:latin typeface="Arial" panose="020B0604020202020204" pitchFamily="34" charset="0"/>
              <a:cs typeface="Arial" panose="020B0604020202020204" pitchFamily="34" charset="0"/>
            </a:endParaRPr>
          </a:p>
          <a:p>
            <a:pPr marL="514350" indent="-514350" algn="l"/>
            <a:r>
              <a:rPr lang="en-US" sz="2000" b="1" dirty="0">
                <a:solidFill>
                  <a:schemeClr val="tx1"/>
                </a:solidFill>
                <a:latin typeface="Arial" panose="020B0604020202020204" pitchFamily="34" charset="0"/>
                <a:cs typeface="Arial" panose="020B0604020202020204" pitchFamily="34" charset="0"/>
              </a:rPr>
              <a:t>Membership applications are processed at the Circulation Section </a:t>
            </a:r>
          </a:p>
          <a:p>
            <a:pPr marL="514350" indent="-514350" algn="l"/>
            <a:r>
              <a:rPr lang="en-US" sz="2000" b="1" dirty="0">
                <a:solidFill>
                  <a:schemeClr val="tx1"/>
                </a:solidFill>
                <a:latin typeface="Arial" panose="020B0604020202020204" pitchFamily="34" charset="0"/>
                <a:cs typeface="Arial" panose="020B0604020202020204" pitchFamily="34" charset="0"/>
              </a:rPr>
              <a:t>( HSC New Building – 1</a:t>
            </a:r>
            <a:r>
              <a:rPr lang="en-US" sz="2000" b="1" baseline="30000" dirty="0">
                <a:solidFill>
                  <a:schemeClr val="tx1"/>
                </a:solidFill>
                <a:latin typeface="Arial" panose="020B0604020202020204" pitchFamily="34" charset="0"/>
                <a:cs typeface="Arial" panose="020B0604020202020204" pitchFamily="34" charset="0"/>
              </a:rPr>
              <a:t>st</a:t>
            </a:r>
            <a:r>
              <a:rPr lang="en-US" sz="2000" b="1" dirty="0">
                <a:solidFill>
                  <a:schemeClr val="tx1"/>
                </a:solidFill>
                <a:latin typeface="Arial" panose="020B0604020202020204" pitchFamily="34" charset="0"/>
                <a:cs typeface="Arial" panose="020B0604020202020204" pitchFamily="34" charset="0"/>
              </a:rPr>
              <a:t> floor ).</a:t>
            </a:r>
          </a:p>
          <a:p>
            <a:pPr marL="514350" indent="-514350" algn="l"/>
            <a:endParaRPr lang="en-US" sz="1600" b="1" dirty="0">
              <a:solidFill>
                <a:srgbClr val="C00000"/>
              </a:solidFill>
              <a:latin typeface="Arial" panose="020B0604020202020204" pitchFamily="34" charset="0"/>
              <a:cs typeface="Arial" panose="020B0604020202020204" pitchFamily="34" charset="0"/>
              <a:hlinkClick r:id="rId6"/>
            </a:endParaRPr>
          </a:p>
        </p:txBody>
      </p:sp>
      <p:pic>
        <p:nvPicPr>
          <p:cNvPr id="1026" name="Picture 2" descr="G:\IMG_5329.jpg"/>
          <p:cNvPicPr>
            <a:picLocks noChangeAspect="1" noChangeArrowheads="1"/>
          </p:cNvPicPr>
          <p:nvPr>
            <p:custDataLst>
              <p:tags r:id="rId2"/>
            </p:custDataLst>
          </p:nvPr>
        </p:nvPicPr>
        <p:blipFill rotWithShape="1">
          <a:blip r:embed="rId7" cstate="print">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rcRect l="12500" t="11012" r="9375" b="9152"/>
          <a:stretch/>
        </p:blipFill>
        <p:spPr bwMode="auto">
          <a:xfrm>
            <a:off x="4139952" y="845975"/>
            <a:ext cx="931138" cy="10801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custDataLst>
              <p:tags r:id="rId1"/>
            </p:custDataLst>
          </p:nvPr>
        </p:nvSpPr>
        <p:spPr>
          <a:xfrm>
            <a:off x="1907704" y="2996952"/>
            <a:ext cx="5762563" cy="1364531"/>
          </a:xfrm>
        </p:spPr>
        <p:txBody>
          <a:bodyPr>
            <a:normAutofit/>
          </a:bodyPr>
          <a:lstStyle/>
          <a:p>
            <a:pPr algn="ctr"/>
            <a:r>
              <a:rPr lang="en-US" sz="3200" b="1" dirty="0">
                <a:latin typeface="Arial" panose="020B0604020202020204" pitchFamily="34" charset="0"/>
                <a:cs typeface="Arial" panose="020B0604020202020204" pitchFamily="34" charset="0"/>
              </a:rPr>
              <a:t>HSC Library (HSCLA) Departments and Services</a:t>
            </a:r>
          </a:p>
        </p:txBody>
      </p:sp>
    </p:spTree>
    <p:extLst>
      <p:ext uri="{BB962C8B-B14F-4D97-AF65-F5344CB8AC3E}">
        <p14:creationId xmlns:p14="http://schemas.microsoft.com/office/powerpoint/2010/main" val="134330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116632"/>
            <a:ext cx="8640960" cy="6480719"/>
          </a:xfrm>
        </p:spPr>
        <p:txBody>
          <a:bodyPr>
            <a:normAutofit/>
          </a:bodyPr>
          <a:lstStyle/>
          <a:p>
            <a:pPr algn="ctr"/>
            <a:r>
              <a:rPr lang="en-US" sz="2200" b="1" dirty="0">
                <a:solidFill>
                  <a:schemeClr val="tx1"/>
                </a:solidFill>
                <a:latin typeface="Arial" panose="020B0604020202020204" pitchFamily="34" charset="0"/>
                <a:cs typeface="Arial" panose="020B0604020202020204" pitchFamily="34" charset="0"/>
              </a:rPr>
              <a:t>Circulation Department (Books)</a:t>
            </a:r>
          </a:p>
          <a:p>
            <a:pPr algn="ctr"/>
            <a:r>
              <a:rPr lang="ar-KW" sz="2200" b="1" dirty="0">
                <a:solidFill>
                  <a:schemeClr val="tx1"/>
                </a:solidFill>
                <a:latin typeface="Arial" panose="020B0604020202020204" pitchFamily="34" charset="0"/>
                <a:cs typeface="Arial" panose="020B0604020202020204" pitchFamily="34" charset="0"/>
              </a:rPr>
              <a:t>قسم الكتب و الإعارة</a:t>
            </a:r>
            <a:endParaRPr lang="en-US" sz="2200" b="1"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custDataLst>
              <p:tags r:id="rId2"/>
            </p:custDataLst>
          </p:nvPr>
        </p:nvPicPr>
        <p:blipFill>
          <a:blip r:embed="rId7"/>
          <a:stretch>
            <a:fillRect/>
          </a:stretch>
        </p:blipFill>
        <p:spPr>
          <a:xfrm>
            <a:off x="2236240" y="1263312"/>
            <a:ext cx="4671519" cy="2580134"/>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custDataLst>
              <p:tags r:id="rId3"/>
            </p:custDataLst>
          </p:nvPr>
        </p:nvSpPr>
        <p:spPr>
          <a:xfrm>
            <a:off x="251520" y="3703669"/>
            <a:ext cx="8640960" cy="3031599"/>
          </a:xfrm>
          <a:prstGeom prst="rect">
            <a:avLst/>
          </a:prstGeom>
        </p:spPr>
        <p:txBody>
          <a:bodyPr wrap="square">
            <a:spAutoFit/>
          </a:bodyPr>
          <a:lstStyle/>
          <a:p>
            <a:pPr algn="just" rtl="0"/>
            <a:endParaRPr lang="en-US" sz="2000" b="1" dirty="0"/>
          </a:p>
          <a:p>
            <a:pPr algn="just" rtl="0"/>
            <a:r>
              <a:rPr lang="en-US" sz="1900" b="1" dirty="0">
                <a:latin typeface="Arial" panose="020B0604020202020204" pitchFamily="34" charset="0"/>
                <a:cs typeface="Arial" panose="020B0604020202020204" pitchFamily="34" charset="0"/>
              </a:rPr>
              <a:t>The Circulation Desk, Located on the first floor of the library, is the central point for circulating books dating from 1990 onwards. The Circulation Department offers course-related reserve collection recommended by doctors for students and assists patrons in using the library catalog.</a:t>
            </a:r>
          </a:p>
          <a:p>
            <a:pPr algn="just"/>
            <a:endParaRPr lang="en-US" sz="1900" b="1" dirty="0">
              <a:latin typeface="Arial" panose="020B0604020202020204" pitchFamily="34" charset="0"/>
              <a:cs typeface="Arial" panose="020B0604020202020204" pitchFamily="34" charset="0"/>
            </a:endParaRPr>
          </a:p>
          <a:p>
            <a:pPr algn="just" rtl="0"/>
            <a:r>
              <a:rPr lang="en-US" sz="1900" b="1" dirty="0">
                <a:latin typeface="Arial" panose="020B0604020202020204" pitchFamily="34" charset="0"/>
                <a:cs typeface="Arial" panose="020B0604020202020204" pitchFamily="34" charset="0"/>
              </a:rPr>
              <a:t>The circulation Section bills for late returns and lost items. (Overdue fines are 250 </a:t>
            </a:r>
            <a:r>
              <a:rPr lang="en-US" sz="1900" b="1" dirty="0" err="1">
                <a:latin typeface="Arial" panose="020B0604020202020204" pitchFamily="34" charset="0"/>
                <a:cs typeface="Arial" panose="020B0604020202020204" pitchFamily="34" charset="0"/>
              </a:rPr>
              <a:t>fils</a:t>
            </a:r>
            <a:r>
              <a:rPr lang="en-US" sz="1900" b="1" dirty="0">
                <a:latin typeface="Arial" panose="020B0604020202020204" pitchFamily="34" charset="0"/>
                <a:cs typeface="Arial" panose="020B0604020202020204" pitchFamily="34" charset="0"/>
              </a:rPr>
              <a:t> per day per item). HSC Students are allowed to borrow 5 books for 2 weeks and 1 reserve book for 2 hours.</a:t>
            </a:r>
          </a:p>
        </p:txBody>
      </p:sp>
      <p:sp>
        <p:nvSpPr>
          <p:cNvPr id="6" name="TextBox 5"/>
          <p:cNvSpPr txBox="1"/>
          <p:nvPr>
            <p:custDataLst>
              <p:tags r:id="rId4"/>
            </p:custDataLst>
          </p:nvPr>
        </p:nvSpPr>
        <p:spPr>
          <a:xfrm>
            <a:off x="5508104" y="3580558"/>
            <a:ext cx="1765090" cy="246221"/>
          </a:xfrm>
          <a:prstGeom prst="rect">
            <a:avLst/>
          </a:prstGeom>
          <a:noFill/>
        </p:spPr>
        <p:txBody>
          <a:bodyPr wrap="square" rtlCol="0">
            <a:spAutoFit/>
          </a:bodyPr>
          <a:lstStyle/>
          <a:p>
            <a:pPr algn="l"/>
            <a:r>
              <a:rPr lang="en-US" sz="1000" dirty="0"/>
              <a:t>Circulation Department</a:t>
            </a:r>
          </a:p>
        </p:txBody>
      </p:sp>
    </p:spTree>
    <p:extLst>
      <p:ext uri="{BB962C8B-B14F-4D97-AF65-F5344CB8AC3E}">
        <p14:creationId xmlns:p14="http://schemas.microsoft.com/office/powerpoint/2010/main" val="111633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260648"/>
            <a:ext cx="8640960" cy="6336704"/>
          </a:xfrm>
        </p:spPr>
        <p:txBody>
          <a:bodyPr>
            <a:normAutofit/>
          </a:bodyPr>
          <a:lstStyle/>
          <a:p>
            <a:pPr algn="l"/>
            <a:r>
              <a:rPr lang="en-US" sz="2000" b="1" u="sng" dirty="0">
                <a:solidFill>
                  <a:schemeClr val="tx1"/>
                </a:solidFill>
                <a:latin typeface="Arial" panose="020B0604020202020204" pitchFamily="34" charset="0"/>
                <a:cs typeface="Arial" panose="020B0604020202020204" pitchFamily="34" charset="0"/>
              </a:rPr>
              <a:t>Note</a:t>
            </a:r>
            <a:r>
              <a:rPr lang="en-US" sz="2000" b="1" dirty="0">
                <a:solidFill>
                  <a:schemeClr val="tx1"/>
                </a:solidFill>
                <a:latin typeface="Arial" panose="020B0604020202020204" pitchFamily="34" charset="0"/>
                <a:cs typeface="Arial" panose="020B0604020202020204" pitchFamily="34" charset="0"/>
              </a:rPr>
              <a:t>:</a:t>
            </a:r>
          </a:p>
          <a:p>
            <a:pPr algn="l"/>
            <a:endParaRPr lang="en-US" sz="2000" b="1" dirty="0">
              <a:solidFill>
                <a:schemeClr val="tx1"/>
              </a:solidFill>
              <a:latin typeface="Arial" panose="020B0604020202020204" pitchFamily="34" charset="0"/>
              <a:cs typeface="Arial" panose="020B0604020202020204" pitchFamily="34" charset="0"/>
            </a:endParaRPr>
          </a:p>
          <a:p>
            <a:pPr algn="l"/>
            <a:r>
              <a:rPr lang="en-US" sz="2000" b="1" dirty="0">
                <a:solidFill>
                  <a:schemeClr val="tx1"/>
                </a:solidFill>
                <a:latin typeface="Arial" panose="020B0604020202020204" pitchFamily="34" charset="0"/>
                <a:cs typeface="Arial" panose="020B0604020202020204" pitchFamily="34" charset="0"/>
              </a:rPr>
              <a:t>In the old building, you will find the</a:t>
            </a:r>
            <a:r>
              <a:rPr lang="en-US" sz="2000" dirty="0">
                <a:solidFill>
                  <a:schemeClr val="tx1"/>
                </a:solidFill>
                <a:latin typeface="Arial" panose="020B0604020202020204" pitchFamily="34" charset="0"/>
                <a:cs typeface="Arial" panose="020B0604020202020204" pitchFamily="34" charset="0"/>
              </a:rPr>
              <a:t>:</a:t>
            </a:r>
          </a:p>
          <a:p>
            <a:pPr algn="l"/>
            <a:r>
              <a:rPr lang="en-US" sz="2000" b="1" dirty="0">
                <a:solidFill>
                  <a:schemeClr val="tx1"/>
                </a:solidFill>
                <a:latin typeface="Arial" panose="020B0604020202020204" pitchFamily="34" charset="0"/>
                <a:cs typeface="Arial" panose="020B0604020202020204" pitchFamily="34" charset="0"/>
              </a:rPr>
              <a:t>- Reading Room.</a:t>
            </a:r>
          </a:p>
          <a:p>
            <a:pPr algn="l"/>
            <a:r>
              <a:rPr lang="en-US" sz="2000" b="1" dirty="0">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Journal Back Issues dated before 2000.</a:t>
            </a:r>
          </a:p>
          <a:p>
            <a:pPr algn="l"/>
            <a:r>
              <a:rPr lang="en-US" sz="2000" b="1" dirty="0">
                <a:solidFill>
                  <a:schemeClr val="tx1"/>
                </a:solidFill>
                <a:latin typeface="Arial" panose="020B0604020202020204" pitchFamily="34" charset="0"/>
                <a:cs typeface="Arial" panose="020B0604020202020204" pitchFamily="34" charset="0"/>
              </a:rPr>
              <a:t>- Old Books.</a:t>
            </a:r>
          </a:p>
          <a:p>
            <a:pPr algn="l"/>
            <a:r>
              <a:rPr lang="en-US" sz="2000" b="1" dirty="0">
                <a:solidFill>
                  <a:schemeClr val="tx1"/>
                </a:solidFill>
                <a:latin typeface="Arial" panose="020B0604020202020204" pitchFamily="34" charset="0"/>
                <a:cs typeface="Arial" panose="020B0604020202020204" pitchFamily="34" charset="0"/>
              </a:rPr>
              <a:t>- Microfilm Collection dated before 1987.</a:t>
            </a:r>
          </a:p>
          <a:p>
            <a:pPr algn="l"/>
            <a:endParaRPr lang="en-US" sz="2000" dirty="0">
              <a:solidFill>
                <a:schemeClr val="tx1"/>
              </a:solidFill>
              <a:latin typeface="Eurostile ExtendedTwo"/>
            </a:endParaRPr>
          </a:p>
          <a:p>
            <a:endParaRPr lang="en-US" dirty="0">
              <a:solidFill>
                <a:schemeClr val="tx1"/>
              </a:solidFill>
            </a:endParaRPr>
          </a:p>
        </p:txBody>
      </p:sp>
      <p:pic>
        <p:nvPicPr>
          <p:cNvPr id="2" name="Picture 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77956" y="3804189"/>
            <a:ext cx="4788087" cy="2592288"/>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custDataLst>
              <p:tags r:id="rId3"/>
            </p:custDataLst>
          </p:nvPr>
        </p:nvSpPr>
        <p:spPr>
          <a:xfrm>
            <a:off x="2180833" y="6150256"/>
            <a:ext cx="864096" cy="246221"/>
          </a:xfrm>
          <a:prstGeom prst="rect">
            <a:avLst/>
          </a:prstGeom>
          <a:noFill/>
        </p:spPr>
        <p:txBody>
          <a:bodyPr wrap="square" rtlCol="0">
            <a:spAutoFit/>
          </a:bodyPr>
          <a:lstStyle/>
          <a:p>
            <a:pPr algn="l"/>
            <a:r>
              <a:rPr lang="en-US" sz="1000" dirty="0"/>
              <a:t>Back Issues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251520" y="260648"/>
            <a:ext cx="8640960" cy="6336704"/>
          </a:xfrm>
        </p:spPr>
        <p:txBody>
          <a:bodyPr>
            <a:noAutofit/>
          </a:bodyPr>
          <a:lstStyle/>
          <a:p>
            <a:pPr algn="ctr"/>
            <a:r>
              <a:rPr lang="en-US" sz="2200" b="1" dirty="0">
                <a:solidFill>
                  <a:schemeClr val="tx1"/>
                </a:solidFill>
                <a:latin typeface="Arial" panose="020B0604020202020204" pitchFamily="34" charset="0"/>
                <a:cs typeface="Arial" panose="020B0604020202020204" pitchFamily="34" charset="0"/>
              </a:rPr>
              <a:t>Reference &amp; Information Services Department (Periodicals)</a:t>
            </a:r>
          </a:p>
          <a:p>
            <a:pPr algn="ctr"/>
            <a:r>
              <a:rPr lang="ar-KW" sz="2000" b="1" dirty="0">
                <a:solidFill>
                  <a:schemeClr val="tx1"/>
                </a:solidFill>
                <a:latin typeface="Arial" panose="020B0604020202020204" pitchFamily="34" charset="0"/>
                <a:cs typeface="Arial" panose="020B0604020202020204" pitchFamily="34" charset="0"/>
              </a:rPr>
              <a:t>قسم الدوريات</a:t>
            </a:r>
            <a:endParaRPr lang="en-US" sz="2000" b="1" dirty="0">
              <a:solidFill>
                <a:schemeClr val="tx1"/>
              </a:solidFill>
              <a:latin typeface="Arial" panose="020B0604020202020204" pitchFamily="34" charset="0"/>
              <a:cs typeface="Arial" panose="020B0604020202020204" pitchFamily="34" charset="0"/>
            </a:endParaRPr>
          </a:p>
        </p:txBody>
      </p:sp>
      <p:sp>
        <p:nvSpPr>
          <p:cNvPr id="2" name="Rectangle 1"/>
          <p:cNvSpPr/>
          <p:nvPr>
            <p:custDataLst>
              <p:tags r:id="rId2"/>
            </p:custDataLst>
          </p:nvPr>
        </p:nvSpPr>
        <p:spPr>
          <a:xfrm>
            <a:off x="323528" y="4217934"/>
            <a:ext cx="8568952" cy="2431435"/>
          </a:xfrm>
          <a:prstGeom prst="rect">
            <a:avLst/>
          </a:prstGeom>
        </p:spPr>
        <p:txBody>
          <a:bodyPr wrap="square">
            <a:spAutoFit/>
          </a:bodyPr>
          <a:lstStyle/>
          <a:p>
            <a:pPr algn="just" rtl="0"/>
            <a:r>
              <a:rPr lang="en-US" sz="1900" b="1" dirty="0">
                <a:latin typeface="Arial" panose="020B0604020202020204" pitchFamily="34" charset="0"/>
                <a:cs typeface="Arial" panose="020B0604020202020204" pitchFamily="34" charset="0"/>
              </a:rPr>
              <a:t>The Reference Department, Located on the second floor, is the central point for providing users with general reference services. The collection consists of journals dating from 2000 onwards and standard reference material, such as dictionaries, encyclopedias, manuals and guides. </a:t>
            </a:r>
          </a:p>
          <a:p>
            <a:pPr algn="just" rtl="0"/>
            <a:endParaRPr lang="en-US" sz="1900" b="1" dirty="0">
              <a:latin typeface="Arial" panose="020B0604020202020204" pitchFamily="34" charset="0"/>
              <a:cs typeface="Arial" panose="020B0604020202020204" pitchFamily="34" charset="0"/>
            </a:endParaRPr>
          </a:p>
          <a:p>
            <a:pPr algn="just" rtl="0"/>
            <a:r>
              <a:rPr lang="en-US" sz="1900" b="1" dirty="0">
                <a:latin typeface="Arial" panose="020B0604020202020204" pitchFamily="34" charset="0"/>
                <a:cs typeface="Arial" panose="020B0604020202020204" pitchFamily="34" charset="0"/>
              </a:rPr>
              <a:t>Reference librarians provide assistance to patrons in the use of library resources (print &amp; electronic) and also perform verification of bibliographic citations.</a:t>
            </a:r>
          </a:p>
        </p:txBody>
      </p:sp>
      <p:pic>
        <p:nvPicPr>
          <p:cNvPr id="6" name="Picture 5"/>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219547" y="1344985"/>
            <a:ext cx="4776914" cy="2697822"/>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custDataLst>
              <p:tags r:id="rId4"/>
            </p:custDataLst>
          </p:nvPr>
        </p:nvSpPr>
        <p:spPr>
          <a:xfrm>
            <a:off x="4362406" y="3792466"/>
            <a:ext cx="2634055" cy="246221"/>
          </a:xfrm>
          <a:prstGeom prst="rect">
            <a:avLst/>
          </a:prstGeom>
          <a:noFill/>
        </p:spPr>
        <p:txBody>
          <a:bodyPr wrap="none" rtlCol="0">
            <a:spAutoFit/>
          </a:bodyPr>
          <a:lstStyle/>
          <a:p>
            <a:r>
              <a:rPr lang="en-US" sz="1000" dirty="0"/>
              <a:t>Reference &amp; Information Services Department</a:t>
            </a:r>
          </a:p>
        </p:txBody>
      </p:sp>
    </p:spTree>
    <p:extLst>
      <p:ext uri="{BB962C8B-B14F-4D97-AF65-F5344CB8AC3E}">
        <p14:creationId xmlns:p14="http://schemas.microsoft.com/office/powerpoint/2010/main" val="3802318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E6407C10-A723-49AA-9E3B-A221F0A0E932}&quot;/&gt;&lt;isInvalidForFieldText val=&quot;0&quot;/&gt;&lt;Image&gt;&lt;filename val=&quot;C:\Users\manal\AppData\Local\Temp\CP7724435541500Session\CPTrustFolder7724435541515\PPTImport7724435645500\data\asimages\{E6407C10-A723-49AA-9E3B-A221F0A0E932}_23.png&quot;/&gt;&lt;left val=&quot;512&quot;/&gt;&lt;top val=&quot;317&quot;/&gt;&lt;width val=&quot;155&quot;/&gt;&lt;height val=&quot;12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2&quot;/&gt;&lt;lineCharCount val=&quot;42&quot;/&gt;&lt;lineCharCount val=&quot;28&quot;/&gt;&lt;lineCharCount val=&quot;1&quot;/&gt;&lt;/TableIndex&gt;&lt;/ShapeTextInfo&gt;"/>
  <p:tag name="HTML_SHAPEINFO" val="&lt;ThreeDShapeInfo&gt;&lt;uuid val=&quot;{A32E1116-BE60-4E9C-820E-D2CCCE8D44D3}&quot;/&gt;&lt;isInvalidForFieldText val=&quot;0&quot;/&gt;&lt;Image&gt;&lt;filename val=&quot;C:\Users\manal\AppData\Local\Temp\CP7724435541500Session\CPTrustFolder7724435541515\PPTImport7724435645500\data\asimages\{A32E1116-BE60-4E9C-820E-D2CCCE8D44D3}_24.png&quot;/&gt;&lt;left val=&quot;229&quot;/&gt;&lt;top val=&quot;-1&quot;/&gt;&lt;width val=&quot;538&quot;/&gt;&lt;height val=&quot;15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43&quot;/&gt;&lt;lineCharCount val=&quot;43&quot;/&gt;&lt;lineCharCount val=&quot;27&quot;/&gt;&lt;lineCharCount val=&quot;22&quot;/&gt;&lt;/TableIndex&gt;&lt;/ShapeTextInfo&gt;"/>
  <p:tag name="HTML_SHAPEINFO" val="&lt;ThreeDShapeInfo&gt;&lt;uuid val=&quot;{58BE6178-9CE1-4455-96D0-E3A42254C27D}&quot;/&gt;&lt;isInvalidForFieldText val=&quot;0&quot;/&gt;&lt;Image&gt;&lt;filename val=&quot;C:\Users\manal\AppData\Local\Temp\CP7724435541500Session\CPTrustFolder7724435541515\PPTImport7724435645500\data\asimages\{58BE6178-9CE1-4455-96D0-E3A42254C27D}_24.png&quot;/&gt;&lt;left val=&quot;272&quot;/&gt;&lt;top val=&quot;568&quot;/&gt;&lt;width val=&quot;485&quot;/&gt;&lt;height val=&quot;16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7CCB40-9BB8-4A19-BBDC-EF86DDC3DEA8}&quot;/&gt;&lt;isInvalidForFieldText val=&quot;0&quot;/&gt;&lt;Image&gt;&lt;filename val=&quot;C:\Users\manal\AppData\Local\Temp\CP7724435541500Session\CPTrustFolder7724435541515\PPTImport7724435645500\data\asimages\{557CCB40-9BB8-4A19-BBDC-EF86DDC3DEA8}_24.png&quot;/&gt;&lt;left val=&quot;18&quot;/&gt;&lt;top val=&quot;100&quot;/&gt;&lt;width val=&quot;928&quot;/&gt;&lt;height val=&quot;476&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7&quot;/&gt;&lt;lineCharCount val=&quot;27&quot;/&gt;&lt;/TableIndex&gt;&lt;/ShapeTextInfo&gt;"/>
  <p:tag name="PRESENTER_DUMMYTAG" val="&lt;DummyForForceWrite&gt;&lt;/DummyForForceWrite&gt;"/>
  <p:tag name="HTML_SHAPEINFO" val="&lt;ThreeDShapeInfo&gt;&lt;uuid val=&quot;{9F3B30FA-7E1F-495F-B706-78897D2F00A0}&quot;/&gt;&lt;isInvalidForFieldText val=&quot;0&quot;/&gt;&lt;Image&gt;&lt;filename val=&quot;C:\Users\manal\AppData\Local\Temp\CP7724435541500Session\CPTrustFolder7724435541515\PPTImport7724435645500\data\asimages\{9F3B30FA-7E1F-495F-B706-78897D2F00A0}_1.png&quot;/&gt;&lt;left val=&quot;212&quot;/&gt;&lt;top val=&quot;322&quot;/&gt;&lt;width val=&quot;610&quot;/&gt;&lt;height val=&quot;163&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 name="PRESENTER_SHAPEINFO" val="&lt;ThreeDShapeInfo&gt;&lt;uuid val=&quot;{A05C5378-396F-4634-A427-CA26EB46EF95}&quot;/&gt;&lt;isInvalidForFieldText val=&quot;0&quot;/&gt;&lt;Image&gt;&lt;filename val=&quot;C:\Users\manal\AppData\Local\Temp\CP7724435541500Session\CPTrustFolder7724435541515\PPTImport7724435645500\data\asimages\{A05C5378-396F-4634-A427-CA26EB46EF95}_1.png&quot;/&gt;&lt;left val=&quot;417&quot;/&gt;&lt;top val=&quot;122&quot;/&gt;&lt;width val=&quot;200&quot;/&gt;&lt;height val=&quot;158&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8&quot;/&gt;&lt;lineCharCount val=&quot;9&quot;/&gt;&lt;lineCharCount val=&quot;59&quot;/&gt;&lt;lineCharCount val=&quot;54&quot;/&gt;&lt;lineCharCount val=&quot;50&quot;/&gt;&lt;lineCharCount val=&quot;1&quot;/&gt;&lt;lineCharCount val=&quot;38&quot;/&gt;&lt;lineCharCount val=&quot;1&quot;/&gt;&lt;lineCharCount val=&quot;56&quot;/&gt;&lt;lineCharCount val=&quot;80&quot;/&gt;&lt;lineCharCount val=&quot;115&quot;/&gt;&lt;lineCharCount val=&quot;57&quot;/&gt;&lt;lineCharCount val=&quot;64&quot;/&gt;&lt;lineCharCount val=&quot;59&quot;/&gt;&lt;lineCharCount val=&quot;55&quot;/&gt;&lt;lineCharCount val=&quot;53&quot;/&gt;&lt;lineCharCount val=&quot;10&quot;/&gt;&lt;lineCharCount val=&quot;1&quot;/&gt;&lt;lineCharCount val=&quot;27&quot;/&gt;&lt;lineCharCount val=&quot;1&quot;/&gt;&lt;lineCharCount val=&quot;43&quot;/&gt;&lt;lineCharCount val=&quot;38&quot;/&gt;&lt;lineCharCount val=&quot;39&quot;/&gt;&lt;lineCharCount val=&quot;47&quot;/&gt;&lt;lineCharCount val=&quot;1&quot;/&gt;&lt;lineCharCount val=&quot;46&quot;/&gt;&lt;lineCharCount val=&quot;48&quot;/&gt;&lt;lineCharCount val=&quot;1&quot;/&gt;&lt;lineCharCount val=&quot;1&quot;/&gt;&lt;/TableIndex&gt;&lt;/ShapeTextInfo&gt;"/>
  <p:tag name="HTML_SHAPEINFO" val="&lt;ThreeDShapeInfo&gt;&lt;uuid val=&quot;{CBB1BA42-7E12-4373-8DB3-980E736537EC}&quot;/&gt;&lt;isInvalidForFieldText val=&quot;0&quot;/&gt;&lt;Image&gt;&lt;filename val=&quot;C:\Users\manal\AppData\Local\Temp\CP7724435541500Session\CPTrustFolder7724435541515\PPTImport7724435645500\data\asimages\{CBB1BA42-7E12-4373-8DB3-980E736537EC}_2.png&quot;/&gt;&lt;left val=&quot;17&quot;/&gt;&lt;top val=&quot;0&quot;/&gt;&lt;width val=&quot;923&quot;/&gt;&lt;height val=&quot;723&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quot;/&gt;&lt;lineCharCount val=&quot;33&quot;/&gt;&lt;lineCharCount val=&quot;1&quot;/&gt;&lt;lineCharCount val=&quot;1&quot;/&gt;&lt;lineCharCount val=&quot;65&quot;/&gt;&lt;lineCharCount val=&quot;72&quot;/&gt;&lt;lineCharCount val=&quot;47&quot;/&gt;&lt;lineCharCount val=&quot;1&quot;/&gt;&lt;lineCharCount val=&quot;68&quot;/&gt;&lt;lineCharCount val=&quot;69&quot;/&gt;&lt;lineCharCount val=&quot;21&quot;/&gt;&lt;/TableIndex&gt;&lt;/ShapeTextInfo&gt;"/>
  <p:tag name="HTML_SHAPEINFO" val="&lt;ThreeDShapeInfo&gt;&lt;uuid val=&quot;{D534B069-BCE3-479B-ACD8-89424FE8F5AC}&quot;/&gt;&lt;isInvalidForFieldText val=&quot;0&quot;/&gt;&lt;Image&gt;&lt;filename val=&quot;C:\Users\manal\AppData\Local\Temp\CP7724435541500Session\CPTrustFolder7724435541515\PPTImport7724435645500\data\asimages\{D534B069-BCE3-479B-ACD8-89424FE8F5AC}_3.png&quot;/&gt;&lt;left val=&quot;11&quot;/&gt;&lt;top val=&quot;18&quot;/&gt;&lt;width val=&quot;936&quot;/&gt;&lt;height val=&quot;68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1&quot;/&gt;&lt;lineCharCount val=&quot;1&quot;/&gt;&lt;lineCharCount val=&quot;1&quot;/&gt;&lt;lineCharCount val=&quot;1&quot;/&gt;&lt;lineCharCount val=&quot;1&quot;/&gt;&lt;/TableIndex&gt;&lt;/ShapeTextInfo&gt;"/>
  <p:tag name="HTML_SHAPEINFO" val="&lt;ThreeDShapeInfo&gt;&lt;uuid val=&quot;{5BF4235F-BF2F-4759-BF42-633B0E5D11D0}&quot;/&gt;&lt;isInvalidForFieldText val=&quot;0&quot;/&gt;&lt;Image&gt;&lt;filename val=&quot;C:\Users\manal\AppData\Local\Temp\CP7724435541500Session\CPTrustFolder7724435541515\PPTImport7724435645500\data\asimages\{5BF4235F-BF2F-4759-BF42-633B0E5D11D0}_4.png&quot;/&gt;&lt;left val=&quot;25&quot;/&gt;&lt;top val=&quot;14&quot;/&gt;&lt;width val=&quot;909&quot;/&gt;&lt;height val=&quot;678&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TableIndex row=&quot;1&quot; col=&quot;2&quot;&gt;&lt;linesCount val=&quot;1&quot;/&gt;&lt;lineCharCount val=&quot;15&quot;/&gt;&lt;/TableIndex&gt;&lt;TableIndex row=&quot;2&quot; col=&quot;1&quot;&gt;&lt;linesCount val=&quot;1&quot;/&gt;&lt;lineCharCount val=&quot;18&quot;/&gt;&lt;/TableIndex&gt;&lt;TableIndex row=&quot;2&quot; col=&quot;2&quot;&gt;&lt;linesCount val=&quot;1&quot;/&gt;&lt;lineCharCount val=&quot;22&quot;/&gt;&lt;/TableIndex&gt;&lt;TableIndex row=&quot;3&quot; col=&quot;1&quot;&gt;&lt;linesCount val=&quot;1&quot;/&gt;&lt;lineCharCount val=&quot;17&quot;/&gt;&lt;/TableIndex&gt;&lt;TableIndex row=&quot;3&quot; col=&quot;2&quot;&gt;&lt;linesCount val=&quot;2&quot;/&gt;&lt;lineCharCount val=&quot;23&quot;/&gt;&lt;lineCharCount val=&quot;19&quot;/&gt;&lt;/TableIndex&gt;&lt;/ShapeTextInfo&gt;"/>
  <p:tag name="PRESENTER_SHAPEINFO" val="&lt;ThreeDShapeInfo&gt;&lt;uuid val=&quot;{0C08093A-772D-4F56-B655-50128F92EC2A}&quot;/&gt;&lt;isInvalidForFieldText val=&quot;0&quot;/&gt;&lt;Image&gt;&lt;filename val=&quot;C:\Users\manal\AppData\Local\Temp\CP7724435541500Session\CPTrustFolder7724435541515\PPTImport7724435645500\data\asimages\{0C08093A-772D-4F56-B655-50128F92EC2A}_4.png&quot;/&gt;&lt;left val=&quot;45&quot;/&gt;&lt;top val=&quot;352&quot;/&gt;&lt;width val=&quot;874&quot;/&gt;&lt;height val=&quot;16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TableIndex row=&quot;1&quot; col=&quot;2&quot;&gt;&lt;linesCount val=&quot;1&quot;/&gt;&lt;lineCharCount val=&quot;21&quot;/&gt;&lt;/TableIndex&gt;&lt;TableIndex row=&quot;2&quot; col=&quot;1&quot;&gt;&lt;linesCount val=&quot;1&quot;/&gt;&lt;lineCharCount val=&quot;18&quot;/&gt;&lt;/TableIndex&gt;&lt;TableIndex row=&quot;2&quot; col=&quot;2&quot;&gt;&lt;linesCount val=&quot;2&quot;/&gt;&lt;lineCharCount val=&quot;22&quot;/&gt;&lt;lineCharCount val=&quot;33&quot;/&gt;&lt;/TableIndex&gt;&lt;TableIndex row=&quot;3&quot; col=&quot;1&quot;&gt;&lt;linesCount val=&quot;1&quot;/&gt;&lt;lineCharCount val=&quot;17&quot;/&gt;&lt;/TableIndex&gt;&lt;TableIndex row=&quot;3&quot; col=&quot;2&quot;&gt;&lt;linesCount val=&quot;1&quot;/&gt;&lt;lineCharCount val=&quot;6&quot;/&gt;&lt;/TableIndex&gt;&lt;/ShapeTextInfo&gt;"/>
  <p:tag name="PRESENTER_SHAPEINFO" val="&lt;ThreeDShapeInfo&gt;&lt;uuid val=&quot;{BC5564EE-56CC-4841-86B8-ABD8F872A3A3}&quot;/&gt;&lt;isInvalidForFieldText val=&quot;0&quot;/&gt;&lt;Image&gt;&lt;filename val=&quot;C:\Users\manal\AppData\Local\Temp\CP7724435541500Session\CPTrustFolder7724435541515\PPTImport7724435645500\data\asimages\{BC5564EE-56CC-4841-86B8-ABD8F872A3A3}_4.png&quot;/&gt;&lt;left val=&quot;45&quot;/&gt;&lt;top val=&quot;518&quot;/&gt;&lt;width val=&quot;874&quot;/&gt;&lt;height val=&quot;19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2&quot; col=&quot;1&quot;&gt;&lt;linesCount val=&quot;1&quot;/&gt;&lt;lineCharCount val=&quot;17&quot;/&gt;&lt;/TableIndex&gt;&lt;TableIndex row=&quot;2&quot; col=&quot;2&quot;&gt;&lt;linesCount val=&quot;1&quot;/&gt;&lt;lineCharCount val=&quot;22&quot;/&gt;&lt;/TableIndex&gt;&lt;TableIndex row=&quot;3&quot; col=&quot;1&quot;&gt;&lt;linesCount val=&quot;1&quot;/&gt;&lt;lineCharCount val=&quot;17&quot;/&gt;&lt;/TableIndex&gt;&lt;TableIndex row=&quot;3&quot; col=&quot;2&quot;&gt;&lt;linesCount val=&quot;2&quot;/&gt;&lt;lineCharCount val=&quot;24&quot;/&gt;&lt;lineCharCount val=&quot;18&quot;/&gt;&lt;/TableIndex&gt;&lt;/ShapeTextInfo&gt;"/>
  <p:tag name="PRESENTER_SHAPEINFO" val="&lt;ThreeDShapeInfo&gt;&lt;uuid val=&quot;{1EA5B006-7AF1-4379-973F-9149D833F16D}&quot;/&gt;&lt;isInvalidForFieldText val=&quot;0&quot;/&gt;&lt;Image&gt;&lt;filename val=&quot;C:\Users\manal\AppData\Local\Temp\CP7724435541500Session\CPTrustFolder7724435541515\PPTImport7724435645500\data\asimages\{1EA5B006-7AF1-4379-973F-9149D833F16D}_4.png&quot;/&gt;&lt;left val=&quot;45&quot;/&gt;&lt;top val=&quot;179&quot;/&gt;&lt;width val=&quot;874&quot;/&gt;&lt;height val=&quot;170&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C269FC-35F0-454D-B88D-18D79F35CD0C}&quot;/&gt;&lt;isInvalidForFieldText val=&quot;0&quot;/&gt;&lt;Image&gt;&lt;filename val=&quot;C:\Users\manal\AppData\Local\Temp\CP7724435541500Session\CPTrustFolder7724435541515\PPTImport7724435645500\data\asimages\{7FC269FC-35F0-454D-B88D-18D79F35CD0C}_4.png&quot;/&gt;&lt;left val=&quot;395&quot;/&gt;&lt;top val=&quot;71&quot;/&gt;&lt;width val=&quot;169&quot;/&gt;&lt;height val=&quot;19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9&quot;/&gt;&lt;lineCharCount val=&quot;1&quot;/&gt;&lt;lineCharCount val=&quot;1&quot;/&gt;&lt;lineCharCount val=&quot;1&quot;/&gt;&lt;lineCharCount val=&quot;62&quot;/&gt;&lt;lineCharCount val=&quot;21&quot;/&gt;&lt;lineCharCount val=&quot;1&quot;/&gt;&lt;lineCharCount val=&quot;39&quot;/&gt;&lt;lineCharCount val=&quot;34&quot;/&gt;&lt;lineCharCount val=&quot;20&quot;/&gt;&lt;lineCharCount val=&quot;44&quot;/&gt;&lt;lineCharCount val=&quot;1&quot;/&gt;&lt;lineCharCount val=&quot;66&quot;/&gt;&lt;lineCharCount val=&quot;34&quot;/&gt;&lt;/TableIndex&gt;&lt;/ShapeTextInfo&gt;"/>
  <p:tag name="HTML_SHAPEINFO" val="&lt;ThreeDShapeInfo&gt;&lt;uuid val=&quot;{1A977FDC-80C6-4369-909E-AC68176A291D}&quot;/&gt;&lt;isInvalidForFieldText val=&quot;0&quot;/&gt;&lt;Image&gt;&lt;filename val=&quot;C:\Users\manal\AppData\Local\Temp\CP7724435541500Session\CPTrustFolder7724435541515\PPTImport7724435645500\data\asimages\{1A977FDC-80C6-4369-909E-AC68176A291D}_6.png&quot;/&gt;&lt;left val=&quot;18&quot;/&gt;&lt;top val=&quot;22&quot;/&gt;&lt;width val=&quot;921&quot;/&gt;&lt;height val=&quot;67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2281FA-9B49-4BDC-90C2-8150B097A833}&quot;/&gt;&lt;isInvalidForFieldText val=&quot;0&quot;/&gt;&lt;Image&gt;&lt;filename val=&quot;C:\Users\manal\AppData\Local\Temp\CP7724435541500Session\CPTrustFolder7724435541515\PPTImport7724435645500\data\asimages\{5E2281FA-9B49-4BDC-90C2-8150B097A833}_6.png&quot;/&gt;&lt;left val=&quot;378&quot;/&gt;&lt;top val=&quot;80&quot;/&gt;&lt;width val=&quot;161&quot;/&gt;&lt;height val=&quot;1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4&quot;/&gt;&lt;/TableIndex&gt;&lt;/ShapeTextInfo&gt;"/>
  <p:tag name="HTML_SHAPEINFO" val="&lt;ThreeDShapeInfo&gt;&lt;uuid val=&quot;{BC12B9D5-0D78-4676-9275-10431ED3AF82}&quot;/&gt;&lt;isInvalidForFieldText val=&quot;0&quot;/&gt;&lt;Image&gt;&lt;filename val=&quot;C:\Users\manal\AppData\Local\Temp\CP7724435541500Session\CPTrustFolder7724435541515\PPTImport7724435645500\data\asimages\{BC12B9D5-0D78-4676-9275-10431ED3AF82}_7.png&quot;/&gt;&lt;left val=&quot;199&quot;/&gt;&lt;top val=&quot;305&quot;/&gt;&lt;width val=&quot;606&quot;/&gt;&lt;height val=&quot;15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19&quot;/&gt;&lt;/TableIndex&gt;&lt;/ShapeTextInfo&gt;"/>
  <p:tag name="PRESENTER_SHAPEINFO" val="&lt;ThreeDShapeInfo&gt;&lt;uuid val=&quot;{72613513-FFC6-4724-9025-8BCA16AE91E2}&quot;/&gt;&lt;isInvalidForFieldText val=&quot;0&quot;/&gt;&lt;Image&gt;&lt;filename val=&quot;C:\Users\manal\AppData\Local\Temp\CP7724435541500Session\CPTrustFolder7724435541515\PPTImport7724435645500\data\asimages\{72613513-FFC6-4724-9025-8BCA16AE91E2}_8.png&quot;/&gt;&lt;left val=&quot;25&quot;/&gt;&lt;top val=&quot;7&quot;/&gt;&lt;width val=&quot;909&quot;/&gt;&lt;height val=&quot;686&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34AE97-412B-402F-A704-6DDD742C98F3}&quot;/&gt;&lt;isInvalidForFieldText val=&quot;0&quot;/&gt;&lt;Image&gt;&lt;filename val=&quot;C:\Users\manal\AppData\Local\Temp\CP7724435541500Session\CPTrustFolder7724435541515\PPTImport7724435645500\data\asimages\{5D34AE97-412B-402F-A704-6DDD742C98F3}_8.png&quot;/&gt;&lt;left val=&quot;224&quot;/&gt;&lt;top val=&quot;122&quot;/&gt;&lt;width val=&quot;510&quot;/&gt;&lt;height val=&quot;29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quot;/&gt;&lt;lineCharCount val=&quot;72&quot;/&gt;&lt;lineCharCount val=&quot;66&quot;/&gt;&lt;lineCharCount val=&quot;64&quot;/&gt;&lt;lineCharCount val=&quot;69&quot;/&gt;&lt;lineCharCount val=&quot;17&quot;/&gt;&lt;lineCharCount val=&quot;1&quot;/&gt;&lt;lineCharCount val=&quot;72&quot;/&gt;&lt;lineCharCount val=&quot;75&quot;/&gt;&lt;lineCharCount val=&quot;49&quot;/&gt;&lt;/TableIndex&gt;&lt;/ShapeTextInfo&gt;"/>
  <p:tag name="HTML_SHAPEINFO" val="&lt;ThreeDShapeInfo&gt;&lt;uuid val=&quot;{38D2981A-17F5-4E17-B0CF-8CBC3FBF3C15}&quot;/&gt;&lt;isInvalidForFieldText val=&quot;0&quot;/&gt;&lt;Image&gt;&lt;filename val=&quot;C:\Users\manal\AppData\Local\Temp\CP7724435541500Session\CPTrustFolder7724435541515\PPTImport7724435645500\data\asimages\{38D2981A-17F5-4E17-B0CF-8CBC3FBF3C15}_8.png&quot;/&gt;&lt;left val=&quot;19&quot;/&gt;&lt;top val=&quot;387&quot;/&gt;&lt;width val=&quot;920&quot;/&gt;&lt;height val=&quot;32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90100543-3910-4661-BFE8-B7DB2C799F0C}&quot;/&gt;&lt;isInvalidForFieldText val=&quot;0&quot;/&gt;&lt;Image&gt;&lt;filename val=&quot;C:\Users\manal\AppData\Local\Temp\CP7724435541500Session\CPTrustFolder7724435541515\PPTImport7724435645500\data\asimages\{90100543-3910-4661-BFE8-B7DB2C799F0C}_8.png&quot;/&gt;&lt;left val=&quot;577&quot;/&gt;&lt;top val=&quot;374&quot;/&gt;&lt;width val=&quot;187&quot;/&gt;&lt;height val=&quot;3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quot;/&gt;&lt;lineCharCount val=&quot;1&quot;/&gt;&lt;lineCharCount val=&quot;40&quot;/&gt;&lt;lineCharCount val=&quot;16&quot;/&gt;&lt;lineCharCount val=&quot;41&quot;/&gt;&lt;lineCharCount val=&quot;13&quot;/&gt;&lt;lineCharCount val=&quot;42&quot;/&gt;&lt;lineCharCount val=&quot;1&quot;/&gt;&lt;/TableIndex&gt;&lt;/ShapeTextInfo&gt;"/>
  <p:tag name="HTML_SHAPEINFO" val="&lt;ThreeDShapeInfo&gt;&lt;uuid val=&quot;{F9557860-270B-4419-A76F-E3B41AC7C6D3}&quot;/&gt;&lt;isInvalidForFieldText val=&quot;0&quot;/&gt;&lt;Image&gt;&lt;filename val=&quot;C:\Users\manal\AppData\Local\Temp\CP7724435541500Session\CPTrustFolder7724435541515\PPTImport7724435645500\data\asimages\{F9557860-270B-4419-A76F-E3B41AC7C6D3}_9.png&quot;/&gt;&lt;left val=&quot;18&quot;/&gt;&lt;top val=&quot;23&quot;/&gt;&lt;width val=&quot;915&quot;/&gt;&lt;height val=&quot;670&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7C0C5B-6A49-439B-A8A0-8C7AA54E51E1}&quot;/&gt;&lt;isInvalidForFieldText val=&quot;0&quot;/&gt;&lt;Image&gt;&lt;filename val=&quot;C:\Users\manal\AppData\Local\Temp\CP7724435541500Session\CPTrustFolder7724435541515\PPTImport7724435645500\data\asimages\{A27C0C5B-6A49-439B-A8A0-8C7AA54E51E1}_9.png&quot;/&gt;&lt;left val=&quot;218&quot;/&gt;&lt;top val=&quot;389&quot;/&gt;&lt;width val=&quot;523&quot;/&gt;&lt;height val=&quot;29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3AC7DC6B-2B4B-41B5-A6B4-4FC86CBECD03}&quot;/&gt;&lt;isInvalidForFieldText val=&quot;0&quot;/&gt;&lt;Image&gt;&lt;filename val=&quot;C:\Users\manal\AppData\Local\Temp\CP7724435541500Session\CPTrustFolder7724435541515\PPTImport7724435645500\data\asimages\{3AC7DC6B-2B4B-41B5-A6B4-4FC86CBECD03}_9.png&quot;/&gt;&lt;left val=&quot;228&quot;/&gt;&lt;top val=&quot;644&quot;/&gt;&lt;width val=&quot;92&quot;/&gt;&lt;height val=&quot;3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12&quot;/&gt;&lt;/TableIndex&gt;&lt;/ShapeTextInfo&gt;"/>
  <p:tag name="PRESENTER_SHAPEINFO" val="&lt;ThreeDShapeInfo&gt;&lt;uuid val=&quot;{7C25AB35-153C-45BF-9FAE-6E466CE454EC}&quot;/&gt;&lt;isInvalidForFieldText val=&quot;0&quot;/&gt;&lt;Image&gt;&lt;filename val=&quot;C:\Users\manal\AppData\Local\Temp\CP7724435541500Session\CPTrustFolder7724435541515\PPTImport7724435645500\data\asimages\{7C25AB35-153C-45BF-9FAE-6E466CE454EC}_10.png&quot;/&gt;&lt;left val=&quot;25&quot;/&gt;&lt;top val=&quot;22&quot;/&gt;&lt;width val=&quot;909&quot;/&gt;&lt;height val=&quot;67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74&quot;/&gt;&lt;lineCharCount val=&quot;69&quot;/&gt;&lt;lineCharCount val=&quot;68&quot;/&gt;&lt;lineCharCount val=&quot;1&quot;/&gt;&lt;lineCharCount val=&quot;73&quot;/&gt;&lt;lineCharCount val=&quot;64&quot;/&gt;&lt;lineCharCount val=&quot;24&quot;/&gt;&lt;/TableIndex&gt;&lt;/ShapeTextInfo&gt;"/>
  <p:tag name="HTML_SHAPEINFO" val="&lt;ThreeDShapeInfo&gt;&lt;uuid val=&quot;{165469C8-8DBB-40EF-AF07-54E6AF5FF3B4}&quot;/&gt;&lt;isInvalidForFieldText val=&quot;0&quot;/&gt;&lt;Image&gt;&lt;filename val=&quot;C:\Users\manal\AppData\Local\Temp\CP7724435541500Session\CPTrustFolder7724435541515\PPTImport7724435645500\data\asimages\{165469C8-8DBB-40EF-AF07-54E6AF5FF3B4}_10.png&quot;/&gt;&lt;left val=&quot;27&quot;/&gt;&lt;top val=&quot;439&quot;/&gt;&lt;width val=&quot;912&quot;/&gt;&lt;height val=&quot;267&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2A1C92-33FB-4D36-AE2D-4BAD26E6C78F}&quot;/&gt;&lt;isInvalidForFieldText val=&quot;0&quot;/&gt;&lt;Image&gt;&lt;filename val=&quot;C:\Users\manal\AppData\Local\Temp\CP7724435541500Session\CPTrustFolder7724435541515\PPTImport7724435645500\data\asimages\{5C2A1C92-33FB-4D36-AE2D-4BAD26E6C78F}_10.png&quot;/&gt;&lt;left val=&quot;222&quot;/&gt;&lt;top val=&quot;130&quot;/&gt;&lt;width val=&quot;521&quot;/&gt;&lt;height val=&quot;30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155F4C72-4DB2-4E9F-BFC3-2CEC89F13813}&quot;/&gt;&lt;isInvalidForFieldText val=&quot;0&quot;/&gt;&lt;Image&gt;&lt;filename val=&quot;C:\Users\manal\AppData\Local\Temp\CP7724435541500Session\CPTrustFolder7724435541515\PPTImport7724435645500\data\asimages\{155F4C72-4DB2-4E9F-BFC3-2CEC89F13813}_10.png&quot;/&gt;&lt;left val=&quot;456&quot;/&gt;&lt;top val=&quot;397&quot;/&gt;&lt;width val=&quot;278&quot;/&gt;&lt;height val=&quot;3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4&quot;/&gt;&lt;lineCharCount val=&quot;11&quot;/&gt;&lt;/TableIndex&gt;&lt;/ShapeTextInfo&gt;"/>
  <p:tag name="PRESENTER_SHAPEINFO" val="&lt;ThreeDShapeInfo&gt;&lt;uuid val=&quot;{59FDF129-D2F5-4A85-A0ED-D67C43E0D611}&quot;/&gt;&lt;isInvalidForFieldText val=&quot;0&quot;/&gt;&lt;Image&gt;&lt;filename val=&quot;C:\Users\manal\AppData\Local\Temp\CP7724435541500Session\CPTrustFolder7724435541515\PPTImport7724435645500\data\asimages\{59FDF129-D2F5-4A85-A0ED-D67C43E0D611}_11.png&quot;/&gt;&lt;left val=&quot;28&quot;/&gt;&lt;top val=&quot;-5&quot;/&gt;&lt;width val=&quot;908&quot;/&gt;&lt;height val=&quot;69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3&quot;/&gt;&lt;lineCharCount val=&quot;73&quot;/&gt;&lt;lineCharCount val=&quot;64&quot;/&gt;&lt;lineCharCount val=&quot;68&quot;/&gt;&lt;lineCharCount val=&quot;69&quot;/&gt;&lt;lineCharCount val=&quot;72&quot;/&gt;&lt;lineCharCount val=&quot;65&quot;/&gt;&lt;lineCharCount val=&quot;35&quot;/&gt;&lt;lineCharCount val=&quot;1&quot;/&gt;&lt;lineCharCount val=&quot;74&quot;/&gt;&lt;lineCharCount val=&quot;41&quot;/&gt;&lt;lineCharCount val=&quot;1&quot;/&gt;&lt;lineCharCount val=&quot;1&quot;/&gt;&lt;/TableIndex&gt;&lt;/ShapeTextInfo&gt;"/>
  <p:tag name="HTML_SHAPEINFO" val="&lt;ThreeDShapeInfo&gt;&lt;uuid val=&quot;{1430C6E0-4770-483C-A501-433A8AFF036F}&quot;/&gt;&lt;isInvalidForFieldText val=&quot;0&quot;/&gt;&lt;Image&gt;&lt;filename val=&quot;C:\Users\manal\AppData\Local\Temp\CP7724435541500Session\CPTrustFolder7724435541515\PPTImport7724435645500\data\asimages\{1430C6E0-4770-483C-A501-433A8AFF036F}_11.png&quot;/&gt;&lt;left val=&quot;22&quot;/&gt;&lt;top val=&quot;368&quot;/&gt;&lt;width val=&quot;920&quot;/&gt;&lt;height val=&quot;44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BA2DD9-E52F-4848-AFE5-F1F0CF958B04}&quot;/&gt;&lt;isInvalidForFieldText val=&quot;0&quot;/&gt;&lt;Image&gt;&lt;filename val=&quot;C:\Users\manal\AppData\Local\Temp\CP7724435541500Session\CPTrustFolder7724435541515\PPTImport7724435645500\data\asimages\{7FBA2DD9-E52F-4848-AFE5-F1F0CF958B04}_11.png&quot;/&gt;&lt;left val=&quot;31&quot;/&gt;&lt;top val=&quot;145&quot;/&gt;&lt;width val=&quot;515&quot;/&gt;&lt;height val=&quot;216&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A0C6A455-7F48-48E1-ADC2-439F60ED69E6}&quot;/&gt;&lt;isInvalidForFieldText val=&quot;0&quot;/&gt;&lt;Image&gt;&lt;filename val=&quot;C:\Users\manal\AppData\Local\Temp\CP7724435541500Session\CPTrustFolder7724435541515\PPTImport7724435645500\data\asimages\{A0C6A455-7F48-48E1-ADC2-439F60ED69E6}_11.png&quot;/&gt;&lt;left val=&quot;273&quot;/&gt;&lt;top val=&quot;155&quot;/&gt;&lt;width val=&quot;266&quot;/&gt;&lt;height val=&quot;3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7FC265-8040-4429-BC3A-483079DC5BE4}&quot;/&gt;&lt;isInvalidForFieldText val=&quot;0&quot;/&gt;&lt;Image&gt;&lt;filename val=&quot;C:\Users\manal\AppData\Local\Temp\CP7724435541500Session\CPTrustFolder7724435541515\PPTImport7724435645500\data\asimages\{DD7FC265-8040-4429-BC3A-483079DC5BE4}_11.png&quot;/&gt;&lt;left val=&quot;552&quot;/&gt;&lt;top val=&quot;145&quot;/&gt;&lt;width val=&quot;375&quot;/&gt;&lt;height val=&quot;21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29&quot;/&gt;&lt;lineCharCount val=&quot;22&quot;/&gt;&lt;lineCharCount val=&quot;1&quot;/&gt;&lt;lineCharCount val=&quot;76&quot;/&gt;&lt;lineCharCount val=&quot;72&quot;/&gt;&lt;lineCharCount val=&quot;78&quot;/&gt;&lt;lineCharCount val=&quot;1&quot;/&gt;&lt;lineCharCount val=&quot;38&quot;/&gt;&lt;lineCharCount val=&quot;44&quot;/&gt;&lt;lineCharCount val=&quot;73&quot;/&gt;&lt;lineCharCount val=&quot;71&quot;/&gt;&lt;lineCharCount val=&quot;70&quot;/&gt;&lt;lineCharCount val=&quot;43&quot;/&gt;&lt;lineCharCount val=&quot;1&quot;/&gt;&lt;lineCharCount val=&quot;69&quot;/&gt;&lt;lineCharCount val=&quot;72&quot;/&gt;&lt;/TableIndex&gt;&lt;/ShapeTextInfo&gt;"/>
  <p:tag name="PRESENTER_SHAPEINFO" val="&lt;ThreeDShapeInfo&gt;&lt;uuid val=&quot;{13BA0AF8-6086-4C3C-A1A1-EF6147C402E2}&quot;/&gt;&lt;isInvalidForFieldText val=&quot;0&quot;/&gt;&lt;Image&gt;&lt;filename val=&quot;C:\Users\manal\AppData\Local\Temp\CP7724435541500Session\CPTrustFolder7724435541515\PPTImport7724435645500\data\asimages\{13BA0AF8-6086-4C3C-A1A1-EF6147C402E2}_12.png&quot;/&gt;&lt;left val=&quot;19&quot;/&gt;&lt;top val=&quot;12&quot;/&gt;&lt;width val=&quot;920&quot;/&gt;&lt;height val=&quot;68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9&quot;/&gt;&lt;/TableIndex&gt;&lt;/ShapeTextInfo&gt;"/>
  <p:tag name="PRESENTER_SHAPEINFO" val="&lt;ThreeDShapeInfo&gt;&lt;uuid val=&quot;{3830A999-1B1A-4E57-8394-2CAC180A8D7F}&quot;/&gt;&lt;isInvalidForFieldText val=&quot;0&quot;/&gt;&lt;Image&gt;&lt;filename val=&quot;C:\Users\manal\AppData\Local\Temp\CP7724435541500Session\CPTrustFolder7724435541515\PPTImport7724435645500\data\asimages\{3830A999-1B1A-4E57-8394-2CAC180A8D7F}_13.png&quot;/&gt;&lt;left val=&quot;25&quot;/&gt;&lt;top val=&quot;22&quot;/&gt;&lt;width val=&quot;909&quot;/&gt;&lt;height val=&quot;68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quot;/&gt;&lt;lineCharCount val=&quot;74&quot;/&gt;&lt;lineCharCount val=&quot;71&quot;/&gt;&lt;lineCharCount val=&quot;47&quot;/&gt;&lt;lineCharCount val=&quot;1&quot;/&gt;&lt;lineCharCount val=&quot;73&quot;/&gt;&lt;lineCharCount val=&quot;69&quot;/&gt;&lt;lineCharCount val=&quot;70&quot;/&gt;&lt;lineCharCount val=&quot;73&quot;/&gt;&lt;lineCharCount val=&quot;20&quot;/&gt;&lt;/TableIndex&gt;&lt;/ShapeTextInfo&gt;"/>
  <p:tag name="HTML_SHAPEINFO" val="&lt;ThreeDShapeInfo&gt;&lt;uuid val=&quot;{F42D8CBC-171E-4239-B2DF-37F265FC0CC2}&quot;/&gt;&lt;isInvalidForFieldText val=&quot;0&quot;/&gt;&lt;Image&gt;&lt;filename val=&quot;C:\Users\manal\AppData\Local\Temp\CP7724435541500Session\CPTrustFolder7724435541515\PPTImport7724435645500\data\asimages\{F42D8CBC-171E-4239-B2DF-37F265FC0CC2}_13.png&quot;/&gt;&lt;left val=&quot;19&quot;/&gt;&lt;top val=&quot;393&quot;/&gt;&lt;width val=&quot;920&quot;/&gt;&lt;height val=&quot;327&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3E1C7C-1258-4630-B094-DB007D49A002}&quot;/&gt;&lt;isInvalidForFieldText val=&quot;0&quot;/&gt;&lt;Image&gt;&lt;filename val=&quot;C:\Users\manal\AppData\Local\Temp\CP7724435541500Session\CPTrustFolder7724435541515\PPTImport7724435645500\data\asimages\{663E1C7C-1258-4630-B094-DB007D49A002}_13.png&quot;/&gt;&lt;left val=&quot;220&quot;/&gt;&lt;top val=&quot;128&quot;/&gt;&lt;width val=&quot;519&quot;/&gt;&lt;height val=&quot;29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953CBEE1-3654-4968-98C7-6C064DC25883}&quot;/&gt;&lt;isInvalidForFieldText val=&quot;0&quot;/&gt;&lt;Image&gt;&lt;filename val=&quot;C:\Users\manal\AppData\Local\Temp\CP7724435541500Session\CPTrustFolder7724435541515\PPTImport7724435645500\data\asimages\{953CBEE1-3654-4968-98C7-6C064DC25883}_13.png&quot;/&gt;&lt;left val=&quot;231&quot;/&gt;&lt;top val=&quot;384&quot;/&gt;&lt;width val=&quot;222&quot;/&gt;&lt;height val=&quot;3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1&quot;/&gt;&lt;lineCharCount val=&quot;32&quot;/&gt;&lt;lineCharCount val=&quot;1&quot;/&gt;&lt;lineCharCount val=&quot;67&quot;/&gt;&lt;lineCharCount val=&quot;76&quot;/&gt;&lt;lineCharCount val=&quot;70&quot;/&gt;&lt;lineCharCount val=&quot;12&quot;/&gt;&lt;lineCharCount val=&quot;17&quot;/&gt;&lt;lineCharCount val=&quot;26&quot;/&gt;&lt;lineCharCount val=&quot;21&quot;/&gt;&lt;lineCharCount val=&quot;1&quot;/&gt;&lt;lineCharCount val=&quot;60&quot;/&gt;&lt;lineCharCount val=&quot;47&quot;/&gt;&lt;lineCharCount val=&quot;54&quot;/&gt;&lt;lineCharCount val=&quot;1&quot;/&gt;&lt;/TableIndex&gt;&lt;/ShapeTextInfo&gt;"/>
  <p:tag name="PRESENTER_SHAPEINFO" val="&lt;ThreeDShapeInfo&gt;&lt;uuid val=&quot;{4C43AA19-7008-41CA-BCFE-3BC6C7B3EBD8}&quot;/&gt;&lt;isInvalidForFieldText val=&quot;0&quot;/&gt;&lt;Image&gt;&lt;filename val=&quot;C:\Users\manal\AppData\Local\Temp\CP7724435541500Session\CPTrustFolder7724435541515\PPTImport7724435645500\data\asimages\{4C43AA19-7008-41CA-BCFE-3BC6C7B3EBD8}_14.png&quot;/&gt;&lt;left val=&quot;12&quot;/&gt;&lt;top val=&quot;13&quot;/&gt;&lt;width val=&quot;935&quot;/&gt;&lt;height val=&quot;680&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9&quot;/&gt;&lt;/TableIndex&gt;&lt;/ShapeTextInfo&gt;"/>
  <p:tag name="HTML_SHAPEINFO" val="&lt;ThreeDShapeInfo&gt;&lt;uuid val=&quot;{4F8D05ED-32AB-4255-B3E1-0064C58222BF}&quot;/&gt;&lt;isInvalidForFieldText val=&quot;0&quot;/&gt;&lt;Image&gt;&lt;filename val=&quot;C:\Users\manal\AppData\Local\Temp\CP7724435541500Session\CPTrustFolder7724435541515\PPTImport7724435645500\data\asimages\{4F8D05ED-32AB-4255-B3E1-0064C58222BF}_15.png&quot;/&gt;&lt;left val=&quot;214&quot;/&gt;&lt;top val=&quot;279&quot;/&gt;&lt;width val=&quot;606&quot;/&gt;&lt;height val=&quot;15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0&quot;/&gt;&lt;lineCharCount val=&quot;1&quot;/&gt;&lt;lineCharCount val=&quot;1&quot;/&gt;&lt;lineCharCount val=&quot;69&quot;/&gt;&lt;lineCharCount val=&quot;61&quot;/&gt;&lt;lineCharCount val=&quot;1&quot;/&gt;&lt;lineCharCount val=&quot;1&quot;/&gt;&lt;lineCharCount val=&quot;66&quot;/&gt;&lt;lineCharCount val=&quot;13&quot;/&gt;&lt;lineCharCount val=&quot;1&quot;/&gt;&lt;lineCharCount val=&quot;66&quot;/&gt;&lt;lineCharCount val=&quot;1&quot;/&gt;&lt;lineCharCount val=&quot;1&quot;/&gt;&lt;lineCharCount val=&quot;1&quot;/&gt;&lt;lineCharCount val=&quot;3&quot;/&gt;&lt;/TableIndex&gt;&lt;/ShapeTextInfo&gt;"/>
  <p:tag name="HTML_SHAPEINFO" val="&lt;ThreeDShapeInfo&gt;&lt;uuid val=&quot;{98B42CAB-1583-4D4E-996D-C88C9F12804D}&quot;/&gt;&lt;isInvalidForFieldText val=&quot;0&quot;/&gt;&lt;Image&gt;&lt;filename val=&quot;C:\Users\manal\AppData\Local\Temp\CP7724435541500Session\CPTrustFolder7724435541515\PPTImport7724435645500\data\asimages\{98B42CAB-1583-4D4E-996D-C88C9F12804D}_16.png&quot;/&gt;&lt;left val=&quot;18&quot;/&gt;&lt;top val=&quot;7&quot;/&gt;&lt;width val=&quot;921&quot;/&gt;&lt;height val=&quot;68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9&quot;/&gt;&lt;lineCharCount val=&quot;4&quot;/&gt;&lt;lineCharCount val=&quot;1&quot;/&gt;&lt;lineCharCount val=&quot;9&quot;/&gt;&lt;lineCharCount val=&quot;7&quot;/&gt;&lt;lineCharCount val=&quot;15&quot;/&gt;&lt;lineCharCount val=&quot;8&quot;/&gt;&lt;lineCharCount val=&quot;9&quot;/&gt;&lt;lineCharCount val=&quot;15&quot;/&gt;&lt;lineCharCount val=&quot;6&quot;/&gt;&lt;lineCharCount val=&quot;12&quot;/&gt;&lt;/TableIndex&gt;&lt;/ShapeTextInfo&gt;"/>
  <p:tag name="HTML_SHAPEINFO" val="&lt;ThreeDShapeInfo&gt;&lt;uuid val=&quot;{1D97E660-BA97-4B1C-AFDD-3CD1D8D0135C}&quot;/&gt;&lt;isInvalidForFieldText val=&quot;0&quot;/&gt;&lt;Image&gt;&lt;filename val=&quot;C:\Users\manal\AppData\Local\Temp\CP7724435541500Session\CPTrustFolder7724435541515\PPTImport7724435645500\data\asimages\{1D97E660-BA97-4B1C-AFDD-3CD1D8D0135C}_17.png&quot;/&gt;&lt;left val=&quot;742&quot;/&gt;&lt;top val=&quot;346&quot;/&gt;&lt;width val=&quot;179&quot;/&gt;&lt;height val=&quot;248&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71&quot;/&gt;&lt;lineCharCount val=&quot;20&quot;/&gt;&lt;/TableIndex&gt;&lt;/ShapeTextInfo&gt;"/>
  <p:tag name="HTML_SHAPEINFO" val="&lt;ThreeDShapeInfo&gt;&lt;uuid val=&quot;{0D38AC3E-B20D-4D88-A13B-E9B0C604C905}&quot;/&gt;&lt;isInvalidForFieldText val=&quot;0&quot;/&gt;&lt;Image&gt;&lt;filename val=&quot;C:\Users\manal\AppData\Local\Temp\CP7724435541500Session\CPTrustFolder7724435541515\PPTImport7724435645500\data\asimages\{0D38AC3E-B20D-4D88-A13B-E9B0C604C905}_18.png&quot;/&gt;&lt;left val=&quot;8&quot;/&gt;&lt;top val=&quot;18&quot;/&gt;&lt;width val=&quot;936&quot;/&gt;&lt;height val=&quot;68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6060FF-1CE3-4739-9CD6-05879223908D}&quot;/&gt;&lt;isInvalidForFieldText val=&quot;0&quot;/&gt;&lt;Image&gt;&lt;filename val=&quot;C:\Users\manal\AppData\Local\Temp\CP7724435541500Session\CPTrustFolder7724435541515\PPTImport7724435645500\data\asimages\{E06060FF-1CE3-4739-9CD6-05879223908D}_18.png&quot;/&gt;&lt;left val=&quot;14&quot;/&gt;&lt;top val=&quot;470&quot;/&gt;&lt;width val=&quot;935&quot;/&gt;&lt;height val=&quot;236&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4F4D2D-6240-4FEA-A32B-C3C4F1F1B38F}&quot;/&gt;&lt;isInvalidForFieldText val=&quot;0&quot;/&gt;&lt;Image&gt;&lt;filename val=&quot;C:\Users\manal\AppData\Local\Temp\CP7724435541500Session\CPTrustFolder7724435541515\PPTImport7724435645500\data\asimages\{444F4D2D-6240-4FEA-A32B-C3C4F1F1B38F}_18.png&quot;/&gt;&lt;left val=&quot;14&quot;/&gt;&lt;top val=&quot;153&quot;/&gt;&lt;width val=&quot;935&quot;/&gt;&lt;height val=&quot;297&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31&quot;/&gt;&lt;/TableIndex&gt;&lt;/ShapeTextInfo&gt;"/>
  <p:tag name="HTML_SHAPEINFO" val="&lt;ThreeDShapeInfo&gt;&lt;uuid val=&quot;{ABB82439-CE84-4FE3-B3A9-273DD3EAAE1B}&quot;/&gt;&lt;isInvalidForFieldText val=&quot;0&quot;/&gt;&lt;Image&gt;&lt;filename val=&quot;C:\Users\manal\AppData\Local\Temp\CP7724435541500Session\CPTrustFolder7724435541515\PPTImport7724435645500\data\asimages\{ABB82439-CE84-4FE3-B3A9-273DD3EAAE1B}_18.png&quot;/&gt;&lt;left val=&quot;541&quot;/&gt;&lt;top val=&quot;277&quot;/&gt;&lt;width val=&quot;315&quot;/&gt;&lt;height val=&quot;128&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10&quot;/&gt;&lt;lineCharCount val=&quot;11&quot;/&gt;&lt;lineCharCount val=&quot;1&quot;/&gt;&lt;lineCharCount val=&quot;1&quot;/&gt;&lt;lineCharCount val=&quot;1&quot;/&gt;&lt;lineCharCount val=&quot;78&quot;/&gt;&lt;lineCharCount val=&quot;45&quot;/&gt;&lt;lineCharCount val=&quot;1&quot;/&gt;&lt;lineCharCount val=&quot;37&quot;/&gt;&lt;lineCharCount val=&quot;61&quot;/&gt;&lt;lineCharCount val=&quot;22&quot;/&gt;&lt;lineCharCount val=&quot;19&quot;/&gt;&lt;lineCharCount val=&quot;4&quot;/&gt;&lt;lineCharCount val=&quot;62&quot;/&gt;&lt;lineCharCount val=&quot;40&quot;/&gt;&lt;lineCharCount val=&quot;1&quot;/&gt;&lt;lineCharCount val=&quot;94&quot;/&gt;&lt;lineCharCount val=&quot;8&quot;/&gt;&lt;/TableIndex&gt;&lt;/ShapeTextInfo&gt;"/>
  <p:tag name="PRESENTER_SHAPEINFO" val="&lt;ThreeDShapeInfo&gt;&lt;uuid val=&quot;{2FA0E9A1-7417-46B6-981E-8E75097B7545}&quot;/&gt;&lt;isInvalidForFieldText val=&quot;0&quot;/&gt;&lt;Image&gt;&lt;filename val=&quot;C:\Users\manal\AppData\Local\Temp\CP7724435541500Session\CPTrustFolder7724435541515\PPTImport7724435645500\data\asimages\{2FA0E9A1-7417-46B6-981E-8E75097B7545}_19.png&quot;/&gt;&lt;left val=&quot;7&quot;/&gt;&lt;top val=&quot;7&quot;/&gt;&lt;width val=&quot;931&quot;/&gt;&lt;height val=&quot;726&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989B95-7008-4A88-BB83-D2D9021072DD}&quot;/&gt;&lt;isInvalidForFieldText val=&quot;0&quot;/&gt;&lt;Image&gt;&lt;filename val=&quot;C:\Users\manal\AppData\Local\Temp\CP7724435541500Session\CPTrustFolder7724435541515\PPTImport7724435645500\data\asimages\{0A989B95-7008-4A88-BB83-D2D9021072DD}_19.png&quot;/&gt;&lt;left val=&quot;377&quot;/&gt;&lt;top val=&quot;132&quot;/&gt;&lt;width val=&quot;191&quot;/&gt;&lt;height val=&quot;16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0&quot;/&gt;&lt;lineCharCount val=&quot;18&quot;/&gt;&lt;lineCharCount val=&quot;1&quot;/&gt;&lt;lineCharCount val=&quot;62&quot;/&gt;&lt;lineCharCount val=&quot;50&quot;/&gt;&lt;lineCharCount val=&quot;1&quot;/&gt;&lt;lineCharCount val=&quot;1&quot;/&gt;&lt;lineCharCount val=&quot;1&quot;/&gt;&lt;lineCharCount val=&quot;1&quot;/&gt;&lt;lineCharCount val=&quot;1&quot;/&gt;&lt;lineCharCount val=&quot;1&quot;/&gt;&lt;lineCharCount val=&quot;1&quot;/&gt;&lt;lineCharCount val=&quot;48&quot;/&gt;&lt;/TableIndex&gt;&lt;/ShapeTextInfo&gt;"/>
  <p:tag name="PRESENTER_SHAPEINFO" val="&lt;ThreeDShapeInfo&gt;&lt;uuid val=&quot;{7C938A18-43D7-4ED0-AC24-80850505D749}&quot;/&gt;&lt;isInvalidForFieldText val=&quot;0&quot;/&gt;&lt;Image&gt;&lt;filename val=&quot;C:\Users\manal\AppData\Local\Temp\CP7724435541500Session\CPTrustFolder7724435541515\PPTImport7724435645500\data\asimages\{7C938A18-43D7-4ED0-AC24-80850505D749}_20.png&quot;/&gt;&lt;left val=&quot;18&quot;/&gt;&lt;top val=&quot;14&quot;/&gt;&lt;width val=&quot;921&quot;/&gt;&lt;height val=&quot;686&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TableIndex row=&quot;1&quot; col=&quot;2&quot;&gt;&lt;linesCount val=&quot;1&quot;/&gt;&lt;lineCharCount val=&quot;14&quot;/&gt;&lt;/TableIndex&gt;&lt;TableIndex row=&quot;2&quot; col=&quot;1&quot;&gt;&lt;linesCount val=&quot;1&quot;/&gt;&lt;lineCharCount val=&quot;8&quot;/&gt;&lt;/TableIndex&gt;&lt;TableIndex row=&quot;2&quot; col=&quot;2&quot;&gt;&lt;linesCount val=&quot;1&quot;/&gt;&lt;lineCharCount val=&quot;6&quot;/&gt;&lt;/TableIndex&gt;&lt;TableIndex row=&quot;3&quot; col=&quot;1&quot;&gt;&lt;linesCount val=&quot;1&quot;/&gt;&lt;lineCharCount val=&quot;16&quot;/&gt;&lt;/TableIndex&gt;&lt;TableIndex row=&quot;3&quot; col=&quot;2&quot;&gt;&lt;linesCount val=&quot;1&quot;/&gt;&lt;lineCharCount val=&quot;10&quot;/&gt;&lt;/TableIndex&gt;&lt;TableIndex row=&quot;4&quot; col=&quot;1&quot;&gt;&lt;linesCount val=&quot;1&quot;/&gt;&lt;lineCharCount val=&quot;8&quot;/&gt;&lt;/TableIndex&gt;&lt;TableIndex row=&quot;4&quot; col=&quot;2&quot;&gt;&lt;linesCount val=&quot;1&quot;/&gt;&lt;lineCharCount val=&quot;15&quot;/&gt;&lt;/TableIndex&gt;&lt;TableIndex row=&quot;5&quot; col=&quot;1&quot;&gt;&lt;linesCount val=&quot;1&quot;/&gt;&lt;lineCharCount val=&quot;20&quot;/&gt;&lt;/TableIndex&gt;&lt;TableIndex row=&quot;5&quot; col=&quot;2&quot;&gt;&lt;linesCount val=&quot;1&quot;/&gt;&lt;lineCharCount val=&quot;20&quot;/&gt;&lt;/TableIndex&gt;&lt;/ShapeTextInfo&gt;"/>
  <p:tag name="PRESENTER_SHAPEINFO" val="&lt;ThreeDShapeInfo&gt;&lt;uuid val=&quot;{CED10CE6-EABA-4769-90E7-1206A02373E8}&quot;/&gt;&lt;isInvalidForFieldText val=&quot;0&quot;/&gt;&lt;Image&gt;&lt;filename val=&quot;C:\Users\manal\AppData\Local\Temp\CP7724435541500Session\CPTrustFolder7724435541515\PPTImport7724435645500\data\asimages\{CED10CE6-EABA-4769-90E7-1206A02373E8}_20.png&quot;/&gt;&lt;left val=&quot;40&quot;/&gt;&lt;top val=&quot;275&quot;/&gt;&lt;width val=&quot;881&quot;/&gt;&lt;height val=&quot;274&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20&quot;/&gt;&lt;lineCharCount val=&quot;1&quot;/&gt;&lt;lineCharCount val=&quot;64&quot;/&gt;&lt;lineCharCount val=&quot;61&quot;/&gt;&lt;lineCharCount val=&quot;59&quot;/&gt;&lt;lineCharCount val=&quot;63&quot;/&gt;&lt;/TableIndex&gt;&lt;/ShapeTextInfo&gt;"/>
  <p:tag name="PRESENTER_SHAPEINFO" val="&lt;ThreeDShapeInfo&gt;&lt;uuid val=&quot;{A30DB52D-6630-4F41-A7AF-DA3489B8A88D}&quot;/&gt;&lt;isInvalidForFieldText val=&quot;0&quot;/&gt;&lt;Image&gt;&lt;filename val=&quot;C:\Users\manal\AppData\Local\Temp\CP7724435541500Session\CPTrustFolder7724435541515\PPTImport7724435645500\data\asimages\{A30DB52D-6630-4F41-A7AF-DA3489B8A88D}_21.png&quot;/&gt;&lt;left val=&quot;18&quot;/&gt;&lt;top val=&quot;22&quot;/&gt;&lt;width val=&quot;921&quot;/&gt;&lt;height val=&quot;66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4D0B31-87FA-4B8A-AC1D-4D6728EA8CB4}&quot;/&gt;&lt;isInvalidForFieldText val=&quot;0&quot;/&gt;&lt;Image&gt;&lt;filename val=&quot;C:\Users\manal\AppData\Local\Temp\CP7724435541500Session\CPTrustFolder7724435541515\PPTImport7724435645500\data\asimages\{4C4D0B31-87FA-4B8A-AC1D-4D6728EA8CB4}_21.png&quot;/&gt;&lt;left val=&quot;621&quot;/&gt;&lt;top val=&quot;488&quot;/&gt;&lt;width val=&quot;305&quot;/&gt;&lt;height val=&quot;208&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8027200-4B83-4768-B3E4-88DA50F040E9}&quot;/&gt;&lt;isInvalidForFieldText val=&quot;0&quot;/&gt;&lt;Image&gt;&lt;filename val=&quot;C:\Users\manal\AppData\Local\Temp\CP7724435541500Session\CPTrustFolder7724435541515\PPTImport7724435645500\data\asimages\{B8027200-4B83-4768-B3E4-88DA50F040E9}_21.png&quot;/&gt;&lt;left val=&quot;386&quot;/&gt;&lt;top val=&quot;514&quot;/&gt;&lt;width val=&quot;214&quot;/&gt;&lt;height val=&quot;150&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010E06-DB14-45F9-B35D-674EF301BA7F}&quot;/&gt;&lt;isInvalidForFieldText val=&quot;0&quot;/&gt;&lt;Image&gt;&lt;filename val=&quot;C:\Users\manal\AppData\Local\Temp\CP7724435541500Session\CPTrustFolder7724435541515\PPTImport7724435645500\data\asimages\{BD010E06-DB14-45F9-B35D-674EF301BA7F}_21.png&quot;/&gt;&lt;left val=&quot;90&quot;/&gt;&lt;top val=&quot;548&quot;/&gt;&lt;width val=&quot;175&quot;/&gt;&lt;height val=&quot;114&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EA4004-6A23-46A1-AF37-2467AFE60EA8}&quot;/&gt;&lt;isInvalidForFieldText val=&quot;0&quot;/&gt;&lt;Image&gt;&lt;filename val=&quot;C:\Users\manal\AppData\Local\Temp\CP7724435541500Session\CPTrustFolder7724435541515\PPTImport7724435645500\data\asimages\{C8EA4004-6A23-46A1-AF37-2467AFE60EA8}_21.png&quot;/&gt;&lt;left val=&quot;31&quot;/&gt;&lt;top val=&quot;352&quot;/&gt;&lt;width val=&quot;178&quot;/&gt;&lt;height val=&quot;17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DB06DE-41A9-4BB0-B3D3-D3365A042CE5}&quot;/&gt;&lt;isInvalidForFieldText val=&quot;0&quot;/&gt;&lt;Image&gt;&lt;filename val=&quot;C:\Users\manal\AppData\Local\Temp\CP7724435541500Session\CPTrustFolder7724435541515\PPTImport7724435645500\data\asimages\{4ADB06DE-41A9-4BB0-B3D3-D3365A042CE5}_21.png&quot;/&gt;&lt;left val=&quot;509&quot;/&gt;&lt;top val=&quot;309&quot;/&gt;&lt;width val=&quot;194&quot;/&gt;&lt;height val=&quot;180&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F15B21-9539-4034-911D-6133623C3B51}&quot;/&gt;&lt;isInvalidForFieldText val=&quot;0&quot;/&gt;&lt;Image&gt;&lt;filename val=&quot;C:\Users\manal\AppData\Local\Temp\CP7724435541500Session\CPTrustFolder7724435541515\PPTImport7724435645500\data\asimages\{ADF15B21-9539-4034-911D-6133623C3B51}_21.png&quot;/&gt;&lt;left val=&quot;258&quot;/&gt;&lt;top val=&quot;344&quot;/&gt;&lt;width val=&quot;173&quot;/&gt;&lt;height val=&quot;15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51&quot;/&gt;&lt;lineCharCount val=&quot;113&quot;/&gt;&lt;lineCharCount val=&quot;1&quot;/&gt;&lt;lineCharCount val=&quot;82&quot;/&gt;&lt;lineCharCount val=&quot;79&quot;/&gt;&lt;lineCharCount val=&quot;30&quot;/&gt;&lt;lineCharCount val=&quot;16&quot;/&gt;&lt;lineCharCount val=&quot;1&quot;/&gt;&lt;lineCharCount val=&quot;79&quot;/&gt;&lt;lineCharCount val=&quot;24&quot;/&gt;&lt;lineCharCount val=&quot;1&quot;/&gt;&lt;lineCharCount val=&quot;53&quot;/&gt;&lt;lineCharCount val=&quot;10&quot;/&gt;&lt;lineCharCount val=&quot;1&quot;/&gt;&lt;lineCharCount val=&quot;76&quot;/&gt;&lt;lineCharCount val=&quot;21&quot;/&gt;&lt;lineCharCount val=&quot;1&quot;/&gt;&lt;lineCharCount val=&quot;1&quot;/&gt;&lt;/TableIndex&gt;&lt;/ShapeTextInfo&gt;"/>
  <p:tag name="PRESENTER_SHAPEINFO" val="&lt;ThreeDShapeInfo&gt;&lt;uuid val=&quot;{D853BD06-F42C-43E8-BB3A-3FF0E41E1A3E}&quot;/&gt;&lt;isInvalidForFieldText val=&quot;0&quot;/&gt;&lt;Image&gt;&lt;filename val=&quot;C:\Users\manal\AppData\Local\Temp\CP7724435541500Session\CPTrustFolder7724435541515\PPTImport7724435645500\data\asimages\{D853BD06-F42C-43E8-BB3A-3FF0E41E1A3E}_22.png&quot;/&gt;&lt;left val=&quot;22&quot;/&gt;&lt;top val=&quot;17&quot;/&gt;&lt;width val=&quot;915&quot;/&gt;&lt;height val=&quot;69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ED73A8B-3970-4D63-B659-4E8E892DF7D2}&quot;/&gt;&lt;isInvalidForFieldText val=&quot;0&quot;/&gt;&lt;Image&gt;&lt;filename val=&quot;C:\Users\manal\AppData\Local\Temp\CP7724435541500Session\CPTrustFolder7724435541515\PPTImport7724435645500\data\asimages\{EED73A8B-3970-4D63-B659-4E8E892DF7D2}_23.png&quot;/&gt;&lt;left val=&quot;20&quot;/&gt;&lt;top val=&quot;13&quot;/&gt;&lt;width val=&quot;921&quot;/&gt;&lt;height val=&quot;8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50B18E-EA20-4A28-AE32-D6C8B4730971}&quot;/&gt;&lt;isInvalidForFieldText val=&quot;0&quot;/&gt;&lt;Image&gt;&lt;filename val=&quot;C:\Users\manal\AppData\Local\Temp\CP7724435541500Session\CPTrustFolder7724435541515\PPTImport7724435645500\data\asimages\{3B50B18E-EA20-4A28-AE32-D6C8B4730971}_23.png&quot;/&gt;&lt;left val=&quot;260&quot;/&gt;&lt;top val=&quot;90&quot;/&gt;&lt;width val=&quot;651&quot;/&gt;&lt;height val=&quot;58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35&quot;/&gt;&lt;lineCharCount val=&quot;15&quot;/&gt;&lt;lineCharCount val=&quot;3&quot;/&gt;&lt;lineCharCount val=&quot;19&quot;/&gt;&lt;lineCharCount val=&quot;2&quot;/&gt;&lt;lineCharCount val=&quot;23&quot;/&gt;&lt;lineCharCount val=&quot;1&quot;/&gt;&lt;lineCharCount val=&quot;30&quot;/&gt;&lt;lineCharCount val=&quot;4&quot;/&gt;&lt;lineCharCount val=&quot;29&quot;/&gt;&lt;lineCharCount val=&quot;1&quot;/&gt;&lt;lineCharCount val=&quot;24&quot;/&gt;&lt;lineCharCount val=&quot;2&quot;/&gt;&lt;lineCharCount val=&quot;1&quot;/&gt;&lt;/TableIndex&gt;&lt;/ShapeTextInfo&gt;"/>
  <p:tag name="HTML_SHAPEINFO" val="&lt;ThreeDShapeInfo&gt;&lt;uuid val=&quot;{9A06DC17-ED48-4F8F-BE20-12770F02526C}&quot;/&gt;&lt;isInvalidForFieldText val=&quot;0&quot;/&gt;&lt;Image&gt;&lt;filename val=&quot;C:\Users\manal\AppData\Local\Temp\CP7724435541500Session\CPTrustFolder7724435541515\PPTImport7724435645500\data\asimages\{9A06DC17-ED48-4F8F-BE20-12770F02526C}_23.png&quot;/&gt;&lt;left val=&quot;21&quot;/&gt;&lt;top val=&quot;146&quot;/&gt;&lt;width val=&quot;325&quot;/&gt;&lt;height val=&quot;38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C1EECB55-95AA-418C-927B-045265B89E8A}&quot;/&gt;&lt;isInvalidForFieldText val=&quot;0&quot;/&gt;&lt;Image&gt;&lt;filename val=&quot;C:\Users\manal\AppData\Local\Temp\CP7724435541500Session\CPTrustFolder7724435541515\PPTImport7724435645500\data\asimages\{C1EECB55-95AA-418C-927B-045265B89E8A}_23.png&quot;/&gt;&lt;left val=&quot;161&quot;/&gt;&lt;top val=&quot;656&quot;/&gt;&lt;width val=&quot;343&quot;/&gt;&lt;height val=&quot;4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34&quot;/&gt;&lt;lineCharCount val=&quot;52&quot;/&gt;&lt;lineCharCount val=&quot;50&quot;/&gt;&lt;lineCharCount val=&quot;71&quot;/&gt;&lt;/TableIndex&gt;&lt;/ShapeTextInfo&gt;"/>
  <p:tag name="HTML_SHAPEINFO" val="&lt;ThreeDShapeInfo&gt;&lt;uuid val=&quot;{01024C0F-E0D3-4093-A2D4-285B6741346B}&quot;/&gt;&lt;isInvalidForFieldText val=&quot;0&quot;/&gt;&lt;Image&gt;&lt;filename val=&quot;C:\Users\manal\AppData\Local\Temp\CP7724435541500Session\CPTrustFolder7724435541515\PPTImport7724435645500\data\asimages\{01024C0F-E0D3-4093-A2D4-285B6741346B}_23.png&quot;/&gt;&lt;left val=&quot;355&quot;/&gt;&lt;top val=&quot;52&quot;/&gt;&lt;width val=&quot;730&quot;/&gt;&lt;height val=&quot;130&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7398587B-9204-4382-8617-1C66FC0D7041}&quot;/&gt;&lt;isInvalidForFieldText val=&quot;0&quot;/&gt;&lt;Image&gt;&lt;filename val=&quot;C:\Users\manal\AppData\Local\Temp\CP7724435541500Session\CPTrustFolder7724435541515\PPTImport7724435645500\data\asimages\{7398587B-9204-4382-8617-1C66FC0D7041}_23.png&quot;/&gt;&lt;left val=&quot;822&quot;/&gt;&lt;top val=&quot;559&quot;/&gt;&lt;width val=&quot;131&quot;/&gt;&lt;height val=&quot;40&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7388</TotalTime>
  <Words>2041</Words>
  <Application>Microsoft Office PowerPoint</Application>
  <PresentationFormat>On-screen Show (4:3)</PresentationFormat>
  <Paragraphs>284</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Eurostile ExtendedTwo</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HSC Library Administration Departments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Manal Hasan</dc:creator>
  <cp:lastModifiedBy>Manal Hasan</cp:lastModifiedBy>
  <cp:revision>723</cp:revision>
  <cp:lastPrinted>2022-08-31T05:51:11Z</cp:lastPrinted>
  <dcterms:modified xsi:type="dcterms:W3CDTF">2022-09-12T06:13:01Z</dcterms:modified>
</cp:coreProperties>
</file>